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61" r:id="rId2"/>
    <p:sldId id="260" r:id="rId3"/>
    <p:sldId id="309" r:id="rId4"/>
    <p:sldId id="310" r:id="rId5"/>
    <p:sldId id="331" r:id="rId6"/>
    <p:sldId id="277" r:id="rId7"/>
    <p:sldId id="345" r:id="rId8"/>
    <p:sldId id="346" r:id="rId9"/>
    <p:sldId id="286" r:id="rId10"/>
    <p:sldId id="275" r:id="rId11"/>
    <p:sldId id="264" r:id="rId12"/>
    <p:sldId id="262" r:id="rId13"/>
    <p:sldId id="272" r:id="rId14"/>
    <p:sldId id="296" r:id="rId15"/>
    <p:sldId id="265" r:id="rId16"/>
    <p:sldId id="311" r:id="rId17"/>
    <p:sldId id="312" r:id="rId18"/>
    <p:sldId id="299" r:id="rId19"/>
    <p:sldId id="347" r:id="rId20"/>
    <p:sldId id="292" r:id="rId21"/>
    <p:sldId id="313" r:id="rId22"/>
    <p:sldId id="314" r:id="rId23"/>
    <p:sldId id="315" r:id="rId24"/>
    <p:sldId id="316" r:id="rId25"/>
    <p:sldId id="317" r:id="rId26"/>
    <p:sldId id="318" r:id="rId27"/>
    <p:sldId id="269" r:id="rId28"/>
    <p:sldId id="274" r:id="rId29"/>
    <p:sldId id="281" r:id="rId30"/>
    <p:sldId id="298" r:id="rId31"/>
    <p:sldId id="278" r:id="rId32"/>
    <p:sldId id="319" r:id="rId33"/>
    <p:sldId id="320" r:id="rId34"/>
    <p:sldId id="259" r:id="rId35"/>
    <p:sldId id="324" r:id="rId36"/>
    <p:sldId id="323" r:id="rId37"/>
    <p:sldId id="267" r:id="rId38"/>
    <p:sldId id="258" r:id="rId39"/>
    <p:sldId id="32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8"/>
    <p:restoredTop sz="88768" autoAdjust="0"/>
  </p:normalViewPr>
  <p:slideViewPr>
    <p:cSldViewPr snapToGrid="0" snapToObjects="1">
      <p:cViewPr>
        <p:scale>
          <a:sx n="92" d="100"/>
          <a:sy n="92" d="100"/>
        </p:scale>
        <p:origin x="132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8980D7-1FA7-5240-A065-4F065F887912}" type="datetimeFigureOut">
              <a:rPr lang="en-US" smtClean="0"/>
              <a:t>10/27/16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241DB2-2FDC-B342-A981-3F315F593320}" type="slidenum">
              <a:rPr lang="en-US" smtClean="0"/>
              <a:t>‹#›</a:t>
            </a:fld>
            <a:endParaRPr lang="en-US"/>
          </a:p>
        </p:txBody>
      </p:sp>
    </p:spTree>
    <p:extLst>
      <p:ext uri="{BB962C8B-B14F-4D97-AF65-F5344CB8AC3E}">
        <p14:creationId xmlns:p14="http://schemas.microsoft.com/office/powerpoint/2010/main" val="30014707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discussing</a:t>
            </a:r>
            <a:r>
              <a:rPr lang="en-US" baseline="0" dirty="0" smtClean="0"/>
              <a:t> and sharing ideas in large and small groups. Part of learning is learning from our own experiences and from others. We want to create a space where we can share these ideas.</a:t>
            </a:r>
          </a:p>
          <a:p>
            <a:endParaRPr lang="en-US" baseline="0" dirty="0" smtClean="0"/>
          </a:p>
          <a:p>
            <a:r>
              <a:rPr lang="en-US" baseline="0" dirty="0" smtClean="0"/>
              <a:t>What would help you feel comfortable doing so?</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5</a:t>
            </a:fld>
            <a:endParaRPr lang="en-US"/>
          </a:p>
        </p:txBody>
      </p:sp>
    </p:spTree>
    <p:extLst>
      <p:ext uri="{BB962C8B-B14F-4D97-AF65-F5344CB8AC3E}">
        <p14:creationId xmlns:p14="http://schemas.microsoft.com/office/powerpoint/2010/main" val="5902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err="1" smtClean="0"/>
              <a:t>TopHat</a:t>
            </a:r>
            <a:r>
              <a:rPr lang="en-US" dirty="0" smtClean="0"/>
              <a:t> questions (helps with participation and grading)</a:t>
            </a:r>
          </a:p>
          <a:p>
            <a:pPr lvl="2"/>
            <a:r>
              <a:rPr lang="en-US" dirty="0" smtClean="0"/>
              <a:t>Multiple questions to solve (paper based)</a:t>
            </a:r>
          </a:p>
          <a:p>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19</a:t>
            </a:fld>
            <a:endParaRPr lang="en-US"/>
          </a:p>
        </p:txBody>
      </p:sp>
    </p:spTree>
    <p:extLst>
      <p:ext uri="{BB962C8B-B14F-4D97-AF65-F5344CB8AC3E}">
        <p14:creationId xmlns:p14="http://schemas.microsoft.com/office/powerpoint/2010/main" val="31135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playing with FLICS</a:t>
            </a:r>
          </a:p>
          <a:p>
            <a:pPr marL="171450" indent="-171450">
              <a:buFontTx/>
              <a:buChar char="-"/>
            </a:pPr>
            <a:r>
              <a:rPr lang="en-US" baseline="0" dirty="0" smtClean="0"/>
              <a:t>As you start to flip a lesson, how would you select content for online and in classroom, what will students do to apply the content, and how will the students engage with each other, you and the content.</a:t>
            </a:r>
          </a:p>
          <a:p>
            <a:pPr marL="171450" indent="-171450">
              <a:buFontTx/>
              <a:buChar char="-"/>
            </a:pPr>
            <a:r>
              <a:rPr lang="en-US" baseline="0" dirty="0" smtClean="0"/>
              <a:t>Take a minute to write down some ideas.</a:t>
            </a:r>
          </a:p>
        </p:txBody>
      </p:sp>
      <p:sp>
        <p:nvSpPr>
          <p:cNvPr id="4" name="Slide Number Placeholder 3"/>
          <p:cNvSpPr>
            <a:spLocks noGrp="1"/>
          </p:cNvSpPr>
          <p:nvPr>
            <p:ph type="sldNum" sz="quarter" idx="10"/>
          </p:nvPr>
        </p:nvSpPr>
        <p:spPr/>
        <p:txBody>
          <a:bodyPr/>
          <a:lstStyle/>
          <a:p>
            <a:fld id="{F754AA7C-EF4E-1F4C-8621-3FFFDF20F224}"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149041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type of support would you need?</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22</a:t>
            </a:fld>
            <a:endParaRPr lang="en-US"/>
          </a:p>
        </p:txBody>
      </p:sp>
    </p:spTree>
    <p:extLst>
      <p:ext uri="{BB962C8B-B14F-4D97-AF65-F5344CB8AC3E}">
        <p14:creationId xmlns:p14="http://schemas.microsoft.com/office/powerpoint/2010/main" val="367161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minutes</a:t>
            </a:r>
          </a:p>
          <a:p>
            <a:r>
              <a:rPr lang="en-US" dirty="0" smtClean="0"/>
              <a:t>Share 1 idea per group</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26</a:t>
            </a:fld>
            <a:endParaRPr lang="en-US"/>
          </a:p>
        </p:txBody>
      </p:sp>
    </p:spTree>
    <p:extLst>
      <p:ext uri="{BB962C8B-B14F-4D97-AF65-F5344CB8AC3E}">
        <p14:creationId xmlns:p14="http://schemas.microsoft.com/office/powerpoint/2010/main" val="363720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our criteria to add to the participants list</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27</a:t>
            </a:fld>
            <a:endParaRPr lang="en-US"/>
          </a:p>
        </p:txBody>
      </p:sp>
    </p:spTree>
    <p:extLst>
      <p:ext uri="{BB962C8B-B14F-4D97-AF65-F5344CB8AC3E}">
        <p14:creationId xmlns:p14="http://schemas.microsoft.com/office/powerpoint/2010/main" val="170148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groups</a:t>
            </a:r>
            <a:r>
              <a:rPr lang="en-US" baseline="0" dirty="0" smtClean="0"/>
              <a:t> create a FLIC for composing a photo using rules of third</a:t>
            </a:r>
          </a:p>
          <a:p>
            <a:r>
              <a:rPr lang="en-US" baseline="0" dirty="0" smtClean="0"/>
              <a:t>Outline on whiteboard in whatever format makes the most sense.</a:t>
            </a:r>
          </a:p>
          <a:p>
            <a:r>
              <a:rPr lang="en-US" baseline="0" dirty="0" smtClean="0"/>
              <a:t>10 minutes</a:t>
            </a:r>
          </a:p>
          <a:p>
            <a:r>
              <a:rPr lang="en-US" baseline="0" dirty="0" smtClean="0"/>
              <a:t>2 minutes to present</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31</a:t>
            </a:fld>
            <a:endParaRPr lang="en-US"/>
          </a:p>
        </p:txBody>
      </p:sp>
    </p:spTree>
    <p:extLst>
      <p:ext uri="{BB962C8B-B14F-4D97-AF65-F5344CB8AC3E}">
        <p14:creationId xmlns:p14="http://schemas.microsoft.com/office/powerpoint/2010/main" val="187578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Reminder</a:t>
            </a:r>
            <a:r>
              <a:rPr lang="en-US" baseline="0" dirty="0" smtClean="0"/>
              <a:t> of example for podcast example next slide</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32</a:t>
            </a:fld>
            <a:endParaRPr lang="en-US"/>
          </a:p>
        </p:txBody>
      </p:sp>
    </p:spTree>
    <p:extLst>
      <p:ext uri="{BB962C8B-B14F-4D97-AF65-F5344CB8AC3E}">
        <p14:creationId xmlns:p14="http://schemas.microsoft.com/office/powerpoint/2010/main" val="365870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37</a:t>
            </a:fld>
            <a:endParaRPr lang="en-US"/>
          </a:p>
        </p:txBody>
      </p:sp>
    </p:spTree>
    <p:extLst>
      <p:ext uri="{BB962C8B-B14F-4D97-AF65-F5344CB8AC3E}">
        <p14:creationId xmlns:p14="http://schemas.microsoft.com/office/powerpoint/2010/main" val="3751325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Blank</a:t>
            </a:r>
            <a:r>
              <a:rPr lang="en-US" baseline="0" dirty="0" smtClean="0"/>
              <a:t> FLICS handout</a:t>
            </a:r>
          </a:p>
          <a:p>
            <a:r>
              <a:rPr lang="en-US" baseline="0" dirty="0" smtClean="0"/>
              <a:t>Or the flipped lesson worksheet</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39</a:t>
            </a:fld>
            <a:endParaRPr lang="en-US"/>
          </a:p>
        </p:txBody>
      </p:sp>
    </p:spTree>
    <p:extLst>
      <p:ext uri="{BB962C8B-B14F-4D97-AF65-F5344CB8AC3E}">
        <p14:creationId xmlns:p14="http://schemas.microsoft.com/office/powerpoint/2010/main" val="210399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on whiteboard</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7</a:t>
            </a:fld>
            <a:endParaRPr lang="en-US"/>
          </a:p>
        </p:txBody>
      </p:sp>
    </p:spTree>
    <p:extLst>
      <p:ext uri="{BB962C8B-B14F-4D97-AF65-F5344CB8AC3E}">
        <p14:creationId xmlns:p14="http://schemas.microsoft.com/office/powerpoint/2010/main" val="64908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you</a:t>
            </a:r>
          </a:p>
          <a:p>
            <a:r>
              <a:rPr lang="en-US" dirty="0" smtClean="0"/>
              <a:t>Stand</a:t>
            </a:r>
            <a:r>
              <a:rPr lang="en-US" baseline="0" dirty="0" smtClean="0"/>
              <a:t> at your whiteboard</a:t>
            </a:r>
          </a:p>
          <a:p>
            <a:r>
              <a:rPr lang="en-US" baseline="0" dirty="0" smtClean="0"/>
              <a:t>Discuss reasons for your selection.</a:t>
            </a:r>
          </a:p>
          <a:p>
            <a:r>
              <a:rPr lang="en-US" baseline="0" dirty="0" smtClean="0"/>
              <a:t>What are some strategies for instructors to work with a mix of students?</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8</a:t>
            </a:fld>
            <a:endParaRPr lang="en-US"/>
          </a:p>
        </p:txBody>
      </p:sp>
    </p:spTree>
    <p:extLst>
      <p:ext uri="{BB962C8B-B14F-4D97-AF65-F5344CB8AC3E}">
        <p14:creationId xmlns:p14="http://schemas.microsoft.com/office/powerpoint/2010/main" val="204220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MOOC</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10</a:t>
            </a:fld>
            <a:endParaRPr lang="en-US"/>
          </a:p>
        </p:txBody>
      </p:sp>
    </p:spTree>
    <p:extLst>
      <p:ext uri="{BB962C8B-B14F-4D97-AF65-F5344CB8AC3E}">
        <p14:creationId xmlns:p14="http://schemas.microsoft.com/office/powerpoint/2010/main" val="299080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Have both online and classroom opportunities for students to ask questions, office time, provide feedback</a:t>
            </a:r>
          </a:p>
          <a:p>
            <a:pPr marL="228600" indent="-228600">
              <a:buAutoNum type="arabicPeriod"/>
            </a:pPr>
            <a:r>
              <a:rPr lang="en-US" baseline="0" dirty="0" smtClean="0"/>
              <a:t>Plan collaborative activities in the classroom and online. Focus the intensive collaborative activities for the classroom</a:t>
            </a:r>
          </a:p>
          <a:p>
            <a:pPr marL="228600" indent="-228600">
              <a:buAutoNum type="arabicPeriod"/>
            </a:pPr>
            <a:r>
              <a:rPr lang="en-US" baseline="0" dirty="0" smtClean="0"/>
              <a:t>Keep students active both online and in the classroom. Remember that active can be accomplished with individual learning</a:t>
            </a:r>
          </a:p>
          <a:p>
            <a:pPr marL="228600" indent="-228600">
              <a:buAutoNum type="arabicPeriod"/>
            </a:pPr>
            <a:r>
              <a:rPr lang="en-US" baseline="0" dirty="0" smtClean="0"/>
              <a:t>Use D2L tools to provide immediate feedback such as quizzes. Make sure students leave the classroom with feedback or provide it before next class</a:t>
            </a:r>
          </a:p>
          <a:p>
            <a:pPr marL="228600" indent="-228600">
              <a:buAutoNum type="arabicPeriod"/>
            </a:pPr>
            <a:r>
              <a:rPr lang="en-US" baseline="0" dirty="0" smtClean="0"/>
              <a:t>Time is spent working on the problems. Make sure instructions are clear to students so they do not spend time off task</a:t>
            </a:r>
          </a:p>
          <a:p>
            <a:pPr marL="228600" indent="-228600">
              <a:buAutoNum type="arabicPeriod"/>
            </a:pPr>
            <a:r>
              <a:rPr lang="en-US" baseline="0" dirty="0" smtClean="0"/>
              <a:t>Set standards for students completing online work before class and have high expectations of students work and collaboration in class </a:t>
            </a:r>
          </a:p>
          <a:p>
            <a:pPr marL="228600" indent="-228600">
              <a:buAutoNum type="arabicPeriod"/>
            </a:pPr>
            <a:r>
              <a:rPr lang="en-US" baseline="0" dirty="0" smtClean="0"/>
              <a:t>Online resources can naturally be diverse in the way the material is presented and sourced. Using online activities and in classroom can account for a variety of student abilities.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13</a:t>
            </a:fld>
            <a:endParaRPr lang="en-US"/>
          </a:p>
        </p:txBody>
      </p:sp>
    </p:spTree>
    <p:extLst>
      <p:ext uri="{BB962C8B-B14F-4D97-AF65-F5344CB8AC3E}">
        <p14:creationId xmlns:p14="http://schemas.microsoft.com/office/powerpoint/2010/main" val="29837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using flipped strategies, it</a:t>
            </a:r>
            <a:r>
              <a:rPr lang="en-US" baseline="0" dirty="0" smtClean="0"/>
              <a:t> is important to remember the course needs to have flow. Much like a river, everything is connected and the water flow around rocks or the banks.</a:t>
            </a: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15</a:t>
            </a:fld>
            <a:endParaRPr lang="en-US"/>
          </a:p>
        </p:txBody>
      </p:sp>
    </p:spTree>
    <p:extLst>
      <p:ext uri="{BB962C8B-B14F-4D97-AF65-F5344CB8AC3E}">
        <p14:creationId xmlns:p14="http://schemas.microsoft.com/office/powerpoint/2010/main" val="118585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first</a:t>
            </a:r>
            <a:r>
              <a:rPr lang="en-US" dirty="0" smtClean="0"/>
              <a:t> look at a traditional classroom.</a:t>
            </a:r>
          </a:p>
          <a:p>
            <a:endParaRPr lang="en-US" dirty="0" smtClean="0"/>
          </a:p>
          <a:p>
            <a:r>
              <a:rPr lang="en-US" dirty="0" smtClean="0"/>
              <a:t>Generally, in a traditional</a:t>
            </a:r>
            <a:r>
              <a:rPr lang="en-US" baseline="0" dirty="0" smtClean="0"/>
              <a:t> classroom the the majority of content is presented in class, while the application of concepts and skills and opportunities for student engagement are focus outside of the classroom.</a:t>
            </a:r>
          </a:p>
          <a:p>
            <a:endParaRPr lang="en-US" dirty="0" smtClean="0"/>
          </a:p>
          <a:p>
            <a:r>
              <a:rPr lang="en-US" baseline="0" dirty="0" smtClean="0"/>
              <a:t>Much of the content is presented to students in the classroom from the instructor. Then the application is done by the students on their own or in small groups outside of </a:t>
            </a:r>
            <a:r>
              <a:rPr lang="en-US" baseline="0" smtClean="0"/>
              <a:t>the classroom. </a:t>
            </a:r>
            <a:endParaRPr lang="en-US" dirty="0"/>
          </a:p>
        </p:txBody>
      </p:sp>
      <p:sp>
        <p:nvSpPr>
          <p:cNvPr id="4" name="Slide Number Placeholder 3"/>
          <p:cNvSpPr>
            <a:spLocks noGrp="1"/>
          </p:cNvSpPr>
          <p:nvPr>
            <p:ph type="sldNum" sz="quarter" idx="10"/>
          </p:nvPr>
        </p:nvSpPr>
        <p:spPr/>
        <p:txBody>
          <a:bodyPr/>
          <a:lstStyle/>
          <a:p>
            <a:fld id="{F754AA7C-EF4E-1F4C-8621-3FFFDF20F224}"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88667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flipped classroom transforms the out of class experience for the student into a learning environment that is connected to and supports learning that happens in the classroom. The focus moves to the students learning by providing time and space in the classroom to collaborate, solve problems, and work with the instructor. </a:t>
            </a:r>
          </a:p>
          <a:p>
            <a:endParaRPr lang="en-US" baseline="0" dirty="0" smtClean="0"/>
          </a:p>
          <a:p>
            <a:r>
              <a:rPr lang="en-US" baseline="0" dirty="0" smtClean="0"/>
              <a:t>Similar to the traditional classroom, much of the resources and activities are similar. What changes is when and where the activities take place, and how they are supported.</a:t>
            </a:r>
          </a:p>
          <a:p>
            <a:endParaRPr lang="en-US" baseline="0" dirty="0" smtClean="0"/>
          </a:p>
          <a:p>
            <a:r>
              <a:rPr lang="en-US" baseline="0" dirty="0" smtClean="0"/>
              <a:t>FLICS can be used to adjust the distribution of content, application and student engagement between online and the classroom.</a:t>
            </a:r>
          </a:p>
          <a:p>
            <a:endParaRPr lang="en-US" baseline="0" dirty="0" smtClean="0"/>
          </a:p>
          <a:p>
            <a:r>
              <a:rPr lang="en-US" baseline="0" dirty="0" smtClean="0"/>
              <a:t>Generally students first explore content through online videos, podcast and readings. Then, online simulations, questions or activities provide students the opportunity to try things out before coming to class. Once in class, the instructor provides a short lecture and instructions to start the </a:t>
            </a:r>
            <a:r>
              <a:rPr lang="en-US" baseline="0" dirty="0" err="1" smtClean="0"/>
              <a:t>inclass</a:t>
            </a:r>
            <a:r>
              <a:rPr lang="en-US" baseline="0" dirty="0" smtClean="0"/>
              <a:t> activities. Then students participate in activities such as group work to create and are provided feedback in a supported environment. Once students receive feedback they are able to able to continue to reflect on their learning.</a:t>
            </a:r>
          </a:p>
        </p:txBody>
      </p:sp>
      <p:sp>
        <p:nvSpPr>
          <p:cNvPr id="4" name="Slide Number Placeholder 3"/>
          <p:cNvSpPr>
            <a:spLocks noGrp="1"/>
          </p:cNvSpPr>
          <p:nvPr>
            <p:ph type="sldNum" sz="quarter" idx="10"/>
          </p:nvPr>
        </p:nvSpPr>
        <p:spPr/>
        <p:txBody>
          <a:bodyPr/>
          <a:lstStyle/>
          <a:p>
            <a:fld id="{F754AA7C-EF4E-1F4C-8621-3FFFDF20F224}"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114904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Integrating</a:t>
            </a:r>
            <a:r>
              <a:rPr lang="en-US" baseline="0" dirty="0" smtClean="0"/>
              <a:t> online and classroom</a:t>
            </a:r>
          </a:p>
          <a:p>
            <a:r>
              <a:rPr lang="en-US" baseline="0" dirty="0" smtClean="0"/>
              <a:t>1 is helping the other (symbiotic) </a:t>
            </a:r>
          </a:p>
          <a:p>
            <a:r>
              <a:rPr lang="en-US" baseline="0" dirty="0" smtClean="0"/>
              <a:t>Online</a:t>
            </a:r>
          </a:p>
          <a:p>
            <a:pPr marL="228600" indent="-228600">
              <a:buAutoNum type="arabicPeriod"/>
            </a:pPr>
            <a:r>
              <a:rPr lang="en-US" baseline="0" dirty="0" smtClean="0"/>
              <a:t>Clear and detailed instructions</a:t>
            </a:r>
          </a:p>
          <a:p>
            <a:pPr marL="228600" indent="-228600">
              <a:buAutoNum type="arabicPeriod"/>
            </a:pPr>
            <a:r>
              <a:rPr lang="en-US" baseline="0" dirty="0" smtClean="0"/>
              <a:t>Provide students with content or have them research it, share it</a:t>
            </a:r>
          </a:p>
          <a:p>
            <a:pPr marL="228600" indent="-228600">
              <a:buAutoNum type="arabicPeriod"/>
            </a:pPr>
            <a:r>
              <a:rPr lang="en-US" baseline="0" dirty="0" smtClean="0"/>
              <a:t>Simulations, questions, experiments</a:t>
            </a:r>
          </a:p>
          <a:p>
            <a:pPr marL="228600" indent="-228600">
              <a:buAutoNum type="arabicPeriod"/>
            </a:pPr>
            <a:r>
              <a:rPr lang="en-US" baseline="0" dirty="0" smtClean="0"/>
              <a:t>Talk about it can be either formal or informal. At minimum provide the space for discussion, questions and sharing</a:t>
            </a:r>
          </a:p>
          <a:p>
            <a:pPr marL="228600" indent="-228600">
              <a:buAutoNum type="arabicPeriod"/>
            </a:pPr>
            <a:r>
              <a:rPr lang="en-US" baseline="0" dirty="0" smtClean="0"/>
              <a:t>Reflect – personal time for students think</a:t>
            </a:r>
          </a:p>
          <a:p>
            <a:pPr marL="228600" indent="-228600">
              <a:buAutoNum type="arabicPeriod"/>
            </a:pPr>
            <a:endParaRPr lang="en-US" baseline="0" dirty="0" smtClean="0"/>
          </a:p>
          <a:p>
            <a:pPr marL="0" indent="0">
              <a:buNone/>
            </a:pPr>
            <a:r>
              <a:rPr lang="en-US" baseline="0" dirty="0" smtClean="0"/>
              <a:t>Classroom</a:t>
            </a:r>
          </a:p>
          <a:p>
            <a:pPr marL="228600" indent="-228600">
              <a:buAutoNum type="arabicPeriod"/>
            </a:pPr>
            <a:r>
              <a:rPr lang="en-US" baseline="0" dirty="0" smtClean="0"/>
              <a:t>Clear instructions. Making sure students know what is going on. Remind of peer evaluations, any other assessment, norms, assignments.</a:t>
            </a:r>
          </a:p>
          <a:p>
            <a:pPr marL="228600" indent="-228600">
              <a:buAutoNum type="arabicPeriod"/>
            </a:pPr>
            <a:r>
              <a:rPr lang="en-US" baseline="0" dirty="0" smtClean="0"/>
              <a:t>Group work having students work together on cases, problems, </a:t>
            </a:r>
            <a:r>
              <a:rPr lang="en-US" baseline="0" dirty="0" err="1" smtClean="0"/>
              <a:t>etc</a:t>
            </a:r>
            <a:endParaRPr lang="en-US" baseline="0" dirty="0" smtClean="0"/>
          </a:p>
          <a:p>
            <a:pPr marL="228600" indent="-228600">
              <a:buAutoNum type="arabicPeriod"/>
            </a:pPr>
            <a:r>
              <a:rPr lang="en-US" baseline="0" dirty="0" smtClean="0"/>
              <a:t>Lecture – Lecture when needed, to start the class off, small lectures during and for summary. Can lecture multiple times in a class</a:t>
            </a:r>
          </a:p>
          <a:p>
            <a:pPr marL="228600" indent="-228600">
              <a:buAutoNum type="arabicPeriod"/>
            </a:pPr>
            <a:r>
              <a:rPr lang="en-US" baseline="0" dirty="0" smtClean="0"/>
              <a:t>Make meaning – students make connections, have light-bulb moments, Individual Learning Time</a:t>
            </a:r>
          </a:p>
          <a:p>
            <a:pPr marL="228600" indent="-228600">
              <a:buAutoNum type="arabicPeriod"/>
            </a:pPr>
            <a:r>
              <a:rPr lang="en-US" baseline="0" dirty="0" smtClean="0"/>
              <a:t>Provide timely and meaningful feedback</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3241DB2-2FDC-B342-A981-3F315F593320}" type="slidenum">
              <a:rPr lang="en-US" smtClean="0"/>
              <a:t>18</a:t>
            </a:fld>
            <a:endParaRPr lang="en-US"/>
          </a:p>
        </p:txBody>
      </p:sp>
    </p:spTree>
    <p:extLst>
      <p:ext uri="{BB962C8B-B14F-4D97-AF65-F5344CB8AC3E}">
        <p14:creationId xmlns:p14="http://schemas.microsoft.com/office/powerpoint/2010/main" val="3658704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C3693B30-4334-894D-8356-315D7C139CE6}"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77640-1C08-3947-B4E4-A0D20E5052B5}" type="slidenum">
              <a:rPr lang="en-US" smtClean="0"/>
              <a:t>‹#›</a:t>
            </a:fld>
            <a:endParaRPr lang="en-US"/>
          </a:p>
        </p:txBody>
      </p:sp>
      <p:sp>
        <p:nvSpPr>
          <p:cNvPr id="7" name="Rectangle 6"/>
          <p:cNvSpPr/>
          <p:nvPr/>
        </p:nvSpPr>
        <p:spPr>
          <a:xfrm>
            <a:off x="8344852" y="367438"/>
            <a:ext cx="802433" cy="787974"/>
          </a:xfrm>
          <a:prstGeom prst="rect">
            <a:avLst/>
          </a:prstGeom>
          <a:solidFill>
            <a:srgbClr val="E32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858" y="367438"/>
            <a:ext cx="1056742" cy="787975"/>
          </a:xfrm>
          <a:prstGeom prst="rect">
            <a:avLst/>
          </a:prstGeom>
        </p:spPr>
      </p:pic>
      <p:sp>
        <p:nvSpPr>
          <p:cNvPr id="9" name="TextBox 8"/>
          <p:cNvSpPr txBox="1"/>
          <p:nvPr userDrawn="1"/>
        </p:nvSpPr>
        <p:spPr>
          <a:xfrm>
            <a:off x="1801238" y="367438"/>
            <a:ext cx="6255786" cy="492443"/>
          </a:xfrm>
          <a:prstGeom prst="rect">
            <a:avLst/>
          </a:prstGeom>
          <a:noFill/>
        </p:spPr>
        <p:txBody>
          <a:bodyPr wrap="square" rtlCol="0">
            <a:spAutoFit/>
          </a:bodyPr>
          <a:lstStyle/>
          <a:p>
            <a:pPr algn="r"/>
            <a:r>
              <a:rPr lang="en-US" sz="2600" b="0" i="0" dirty="0" smtClean="0">
                <a:latin typeface="Calibri Light"/>
                <a:cs typeface="Calibri Light"/>
              </a:rPr>
              <a:t>Taylor Institute for Teaching and Learning</a:t>
            </a:r>
            <a:endParaRPr lang="en-US" sz="2600" b="0" i="0" dirty="0">
              <a:latin typeface="Calibri Light"/>
              <a:cs typeface="Calibri Light"/>
            </a:endParaRPr>
          </a:p>
        </p:txBody>
      </p:sp>
      <p:sp>
        <p:nvSpPr>
          <p:cNvPr id="10" name="TextBox 9"/>
          <p:cNvSpPr txBox="1"/>
          <p:nvPr userDrawn="1"/>
        </p:nvSpPr>
        <p:spPr>
          <a:xfrm>
            <a:off x="2350188" y="786080"/>
            <a:ext cx="5706836" cy="369332"/>
          </a:xfrm>
          <a:prstGeom prst="rect">
            <a:avLst/>
          </a:prstGeom>
          <a:noFill/>
        </p:spPr>
        <p:txBody>
          <a:bodyPr wrap="square" rtlCol="0">
            <a:spAutoFit/>
          </a:bodyPr>
          <a:lstStyle/>
          <a:p>
            <a:pPr algn="r"/>
            <a:r>
              <a:rPr lang="en-US" sz="1800" b="0" dirty="0" smtClean="0"/>
              <a:t>Educational</a:t>
            </a:r>
            <a:r>
              <a:rPr lang="en-US" sz="1800" b="0" baseline="0" dirty="0" smtClean="0"/>
              <a:t> Development Unit</a:t>
            </a:r>
            <a:endParaRPr lang="en-US" sz="1800" b="0" dirty="0"/>
          </a:p>
        </p:txBody>
      </p:sp>
      <p:sp>
        <p:nvSpPr>
          <p:cNvPr id="11" name="TextBox 10"/>
          <p:cNvSpPr txBox="1"/>
          <p:nvPr userDrawn="1"/>
        </p:nvSpPr>
        <p:spPr>
          <a:xfrm>
            <a:off x="1733496" y="1155413"/>
            <a:ext cx="6255786" cy="892552"/>
          </a:xfrm>
          <a:prstGeom prst="rect">
            <a:avLst/>
          </a:prstGeom>
          <a:noFill/>
        </p:spPr>
        <p:txBody>
          <a:bodyPr wrap="square" rtlCol="0">
            <a:spAutoFit/>
          </a:bodyPr>
          <a:lstStyle/>
          <a:p>
            <a:pPr algn="r"/>
            <a:r>
              <a:rPr lang="en-US" sz="2600" b="0" i="0" dirty="0" smtClean="0">
                <a:latin typeface="Calibri Light"/>
                <a:cs typeface="Calibri Light"/>
              </a:rPr>
              <a:t> &amp;</a:t>
            </a:r>
            <a:br>
              <a:rPr lang="en-US" sz="2600" b="0" i="0" dirty="0" smtClean="0">
                <a:latin typeface="Calibri Light"/>
                <a:cs typeface="Calibri Light"/>
              </a:rPr>
            </a:br>
            <a:r>
              <a:rPr lang="en-US" sz="2600" b="0" i="0" dirty="0" smtClean="0">
                <a:latin typeface="Calibri Light"/>
                <a:cs typeface="Calibri Light"/>
              </a:rPr>
              <a:t>Faculty of Science</a:t>
            </a:r>
            <a:endParaRPr lang="en-US" sz="2600" b="0" i="0" dirty="0">
              <a:latin typeface="Calibri Light"/>
              <a:cs typeface="Calibri Light"/>
            </a:endParaRPr>
          </a:p>
        </p:txBody>
      </p:sp>
    </p:spTree>
    <p:extLst>
      <p:ext uri="{BB962C8B-B14F-4D97-AF65-F5344CB8AC3E}">
        <p14:creationId xmlns:p14="http://schemas.microsoft.com/office/powerpoint/2010/main" val="3802920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C3693B30-4334-894D-8356-315D7C139CE6}"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397724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C3693B30-4334-894D-8356-315D7C139CE6}"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2057161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C3693B30-4334-894D-8356-315D7C139CE6}"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706827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C3693B30-4334-894D-8356-315D7C139CE6}"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273095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C3693B30-4334-894D-8356-315D7C139CE6}"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346050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C3693B30-4334-894D-8356-315D7C139CE6}"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173353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C3693B30-4334-894D-8356-315D7C139CE6}"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412332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93B30-4334-894D-8356-315D7C139CE6}"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3187010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C3693B30-4334-894D-8356-315D7C139CE6}"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100048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C3693B30-4334-894D-8356-315D7C139CE6}"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77640-1C08-3947-B4E4-A0D20E5052B5}" type="slidenum">
              <a:rPr lang="en-US" smtClean="0"/>
              <a:t>‹#›</a:t>
            </a:fld>
            <a:endParaRPr lang="en-US"/>
          </a:p>
        </p:txBody>
      </p:sp>
    </p:spTree>
    <p:extLst>
      <p:ext uri="{BB962C8B-B14F-4D97-AF65-F5344CB8AC3E}">
        <p14:creationId xmlns:p14="http://schemas.microsoft.com/office/powerpoint/2010/main" val="33177651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93B30-4334-894D-8356-315D7C139CE6}"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77640-1C08-3947-B4E4-A0D20E5052B5}" type="slidenum">
              <a:rPr lang="en-US" smtClean="0"/>
              <a:t>‹#›</a:t>
            </a:fld>
            <a:endParaRPr lang="en-US"/>
          </a:p>
        </p:txBody>
      </p:sp>
    </p:spTree>
    <p:extLst>
      <p:ext uri="{BB962C8B-B14F-4D97-AF65-F5344CB8AC3E}">
        <p14:creationId xmlns:p14="http://schemas.microsoft.com/office/powerpoint/2010/main" val="302036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Rule_of_thirds" TargetMode="External"/><Relationship Id="rId4" Type="http://schemas.openxmlformats.org/officeDocument/2006/relationships/hyperlink" Target="http://digital-photography-school.com/rule-of-thirds/"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rio.com/simulate/mit/cleanstart/simulation/index.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Small FLICS to Big Flips</a:t>
            </a:r>
            <a:endParaRPr lang="en-US" dirty="0"/>
          </a:p>
        </p:txBody>
      </p:sp>
      <p:sp>
        <p:nvSpPr>
          <p:cNvPr id="3" name="Subtitle 2"/>
          <p:cNvSpPr>
            <a:spLocks noGrp="1"/>
          </p:cNvSpPr>
          <p:nvPr>
            <p:ph type="subTitle" idx="1"/>
          </p:nvPr>
        </p:nvSpPr>
        <p:spPr/>
        <p:txBody>
          <a:bodyPr/>
          <a:lstStyle/>
          <a:p>
            <a:r>
              <a:rPr lang="en-US" dirty="0" smtClean="0"/>
              <a:t>A step by step guide to flipping your classroom</a:t>
            </a:r>
          </a:p>
          <a:p>
            <a:r>
              <a:rPr lang="en-US" dirty="0" smtClean="0"/>
              <a:t>Patrick Kelly &amp; Isabelle Barrette-Ng</a:t>
            </a:r>
            <a:endParaRPr lang="en-US" dirty="0"/>
          </a:p>
        </p:txBody>
      </p:sp>
    </p:spTree>
    <p:extLst>
      <p:ext uri="{BB962C8B-B14F-4D97-AF65-F5344CB8AC3E}">
        <p14:creationId xmlns:p14="http://schemas.microsoft.com/office/powerpoint/2010/main" val="3596821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Content becomes more easily accessed and controlled by the student (Gerstein, 2012; Moffett, 2014)</a:t>
            </a:r>
          </a:p>
          <a:p>
            <a:r>
              <a:rPr lang="en-US" dirty="0" smtClean="0"/>
              <a:t>Evidence that flipped learning as a positive impact on student learning (Tune, </a:t>
            </a:r>
            <a:r>
              <a:rPr lang="en-US" dirty="0" err="1" smtClean="0"/>
              <a:t>Sturek</a:t>
            </a:r>
            <a:r>
              <a:rPr lang="en-US" dirty="0" smtClean="0"/>
              <a:t>, and </a:t>
            </a:r>
            <a:r>
              <a:rPr lang="en-US" dirty="0" err="1" smtClean="0"/>
              <a:t>Basile</a:t>
            </a:r>
            <a:r>
              <a:rPr lang="en-US" dirty="0" smtClean="0"/>
              <a:t>, 2013; </a:t>
            </a:r>
            <a:r>
              <a:rPr lang="en-US" dirty="0" err="1" smtClean="0"/>
              <a:t>Herreid</a:t>
            </a:r>
            <a:r>
              <a:rPr lang="en-US" dirty="0" smtClean="0"/>
              <a:t> &amp; Schiller, 2013; </a:t>
            </a:r>
            <a:r>
              <a:rPr lang="en-US" dirty="0" err="1" smtClean="0"/>
              <a:t>Gilboy</a:t>
            </a:r>
            <a:r>
              <a:rPr lang="en-US" dirty="0" smtClean="0"/>
              <a:t>, </a:t>
            </a:r>
            <a:r>
              <a:rPr lang="en-US" dirty="0" err="1" smtClean="0"/>
              <a:t>Heinerichs</a:t>
            </a:r>
            <a:r>
              <a:rPr lang="en-US" dirty="0" smtClean="0"/>
              <a:t>, </a:t>
            </a:r>
            <a:r>
              <a:rPr lang="en-US" dirty="0" err="1" smtClean="0"/>
              <a:t>Pazzaglia</a:t>
            </a:r>
            <a:r>
              <a:rPr lang="en-US" dirty="0" smtClean="0"/>
              <a:t>, 2014)</a:t>
            </a:r>
          </a:p>
          <a:p>
            <a:r>
              <a:rPr lang="en-US" dirty="0" smtClean="0"/>
              <a:t>Start small by selecting one lesson (Steed, 2012)</a:t>
            </a:r>
          </a:p>
          <a:p>
            <a:r>
              <a:rPr lang="en-US" dirty="0" smtClean="0"/>
              <a:t>Facilitates mastery learning (Bergmann &amp; </a:t>
            </a:r>
            <a:r>
              <a:rPr lang="en-US" dirty="0" err="1" smtClean="0"/>
              <a:t>Sams</a:t>
            </a:r>
            <a:r>
              <a:rPr lang="en-US" dirty="0" smtClean="0"/>
              <a:t>, 2012)</a:t>
            </a:r>
          </a:p>
          <a:p>
            <a:r>
              <a:rPr lang="en-US" dirty="0" smtClean="0"/>
              <a:t>Students become more open to cooperative and innovative teaching strategies (</a:t>
            </a:r>
            <a:r>
              <a:rPr lang="en-US" dirty="0" err="1" smtClean="0"/>
              <a:t>Strayer</a:t>
            </a:r>
            <a:r>
              <a:rPr lang="en-US" dirty="0" smtClean="0"/>
              <a:t>, 2010)</a:t>
            </a:r>
          </a:p>
          <a:p>
            <a:endParaRPr lang="en-US" dirty="0" smtClean="0"/>
          </a:p>
          <a:p>
            <a:pPr marL="0" indent="0">
              <a:buNone/>
            </a:pPr>
            <a:endParaRPr lang="en-US" dirty="0"/>
          </a:p>
        </p:txBody>
      </p:sp>
    </p:spTree>
    <p:extLst>
      <p:ext uri="{BB962C8B-B14F-4D97-AF65-F5344CB8AC3E}">
        <p14:creationId xmlns:p14="http://schemas.microsoft.com/office/powerpoint/2010/main" val="1132932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563" r="38740"/>
          <a:stretch/>
        </p:blipFill>
        <p:spPr>
          <a:xfrm>
            <a:off x="1020662" y="494155"/>
            <a:ext cx="7063498" cy="5141842"/>
          </a:xfrm>
          <a:prstGeom prst="rect">
            <a:avLst/>
          </a:prstGeom>
        </p:spPr>
      </p:pic>
      <p:sp>
        <p:nvSpPr>
          <p:cNvPr id="3" name="TextBox 2"/>
          <p:cNvSpPr txBox="1"/>
          <p:nvPr/>
        </p:nvSpPr>
        <p:spPr>
          <a:xfrm>
            <a:off x="365325" y="5661923"/>
            <a:ext cx="8298099" cy="923330"/>
          </a:xfrm>
          <a:prstGeom prst="rect">
            <a:avLst/>
          </a:prstGeom>
          <a:noFill/>
        </p:spPr>
        <p:txBody>
          <a:bodyPr wrap="square" rtlCol="0">
            <a:spAutoFit/>
          </a:bodyPr>
          <a:lstStyle/>
          <a:p>
            <a:r>
              <a:rPr lang="en-US" dirty="0" smtClean="0"/>
              <a:t>Gerstein, J. Retrieved </a:t>
            </a:r>
            <a:r>
              <a:rPr lang="en-US" dirty="0"/>
              <a:t>from http://usergeneratededucation.wordpress.com/2012/05/15/flipped-classroom-the-full-picture-for-higher-education/</a:t>
            </a:r>
          </a:p>
        </p:txBody>
      </p:sp>
    </p:spTree>
    <p:extLst>
      <p:ext uri="{BB962C8B-B14F-4D97-AF65-F5344CB8AC3E}">
        <p14:creationId xmlns:p14="http://schemas.microsoft.com/office/powerpoint/2010/main" val="1665270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463" y="5318789"/>
            <a:ext cx="8229600" cy="646331"/>
          </a:xfrm>
          <a:prstGeom prst="rect">
            <a:avLst/>
          </a:prstGeom>
          <a:noFill/>
        </p:spPr>
        <p:txBody>
          <a:bodyPr wrap="square" rtlCol="0">
            <a:spAutoFit/>
          </a:bodyPr>
          <a:lstStyle/>
          <a:p>
            <a:r>
              <a:rPr lang="en-US" dirty="0" err="1" smtClean="0"/>
              <a:t>Strayer</a:t>
            </a:r>
            <a:r>
              <a:rPr lang="en-US" dirty="0" smtClean="0"/>
              <a:t>, J. (2011). The flipped classroom. Retrieved from http</a:t>
            </a:r>
            <a:r>
              <a:rPr lang="en-US" dirty="0"/>
              <a:t>://www.knewton.com/flipped-classroom</a:t>
            </a:r>
            <a:r>
              <a:rPr lang="en-US" dirty="0" smtClean="0"/>
              <a:t>/</a:t>
            </a:r>
            <a:endParaRPr lang="en-US" dirty="0"/>
          </a:p>
        </p:txBody>
      </p:sp>
      <p:pic>
        <p:nvPicPr>
          <p:cNvPr id="5" name="Picture 4" descr="Screen Shot 2014-10-21 at 8.56.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423"/>
            <a:ext cx="9144000" cy="4582633"/>
          </a:xfrm>
          <a:prstGeom prst="rect">
            <a:avLst/>
          </a:prstGeom>
        </p:spPr>
      </p:pic>
    </p:spTree>
    <p:extLst>
      <p:ext uri="{BB962C8B-B14F-4D97-AF65-F5344CB8AC3E}">
        <p14:creationId xmlns:p14="http://schemas.microsoft.com/office/powerpoint/2010/main" val="1024723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7 principles of effective teaching and learning</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Encourages interaction between students and faculty</a:t>
            </a:r>
          </a:p>
          <a:p>
            <a:pPr marL="514350" indent="-514350">
              <a:buFont typeface="+mj-lt"/>
              <a:buAutoNum type="arabicPeriod"/>
            </a:pPr>
            <a:r>
              <a:rPr lang="en-US" dirty="0" smtClean="0"/>
              <a:t>Encourages interaction between students</a:t>
            </a:r>
          </a:p>
          <a:p>
            <a:pPr marL="514350" indent="-514350">
              <a:buFont typeface="+mj-lt"/>
              <a:buAutoNum type="arabicPeriod"/>
            </a:pPr>
            <a:r>
              <a:rPr lang="en-US" dirty="0" smtClean="0"/>
              <a:t>Utilizes active learning strategies</a:t>
            </a:r>
          </a:p>
          <a:p>
            <a:pPr marL="514350" indent="-514350">
              <a:buFont typeface="+mj-lt"/>
              <a:buAutoNum type="arabicPeriod"/>
            </a:pPr>
            <a:r>
              <a:rPr lang="en-US" dirty="0" smtClean="0"/>
              <a:t>Provides prompt and useful feedback</a:t>
            </a:r>
          </a:p>
          <a:p>
            <a:pPr marL="514350" indent="-514350">
              <a:buFont typeface="+mj-lt"/>
              <a:buAutoNum type="arabicPeriod"/>
            </a:pPr>
            <a:r>
              <a:rPr lang="en-US" dirty="0" smtClean="0"/>
              <a:t>Emphasizes time on task</a:t>
            </a:r>
          </a:p>
          <a:p>
            <a:pPr marL="514350" indent="-514350">
              <a:buFont typeface="+mj-lt"/>
              <a:buAutoNum type="arabicPeriod"/>
            </a:pPr>
            <a:r>
              <a:rPr lang="en-US" dirty="0" smtClean="0"/>
              <a:t>Sets high expectations</a:t>
            </a:r>
          </a:p>
          <a:p>
            <a:pPr marL="514350" indent="-514350">
              <a:buFont typeface="+mj-lt"/>
              <a:buAutoNum type="arabicPeriod"/>
            </a:pPr>
            <a:r>
              <a:rPr lang="en-US" dirty="0" smtClean="0"/>
              <a:t>Respects diversity and ways of learning</a:t>
            </a:r>
            <a:endParaRPr lang="en-US" dirty="0"/>
          </a:p>
        </p:txBody>
      </p:sp>
    </p:spTree>
    <p:extLst>
      <p:ext uri="{BB962C8B-B14F-4D97-AF65-F5344CB8AC3E}">
        <p14:creationId xmlns:p14="http://schemas.microsoft.com/office/powerpoint/2010/main" val="2620673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Thoughts?</a:t>
            </a:r>
            <a:endParaRPr lang="en-US" dirty="0"/>
          </a:p>
        </p:txBody>
      </p:sp>
      <p:sp>
        <p:nvSpPr>
          <p:cNvPr id="3" name="Content Placeholder 2"/>
          <p:cNvSpPr>
            <a:spLocks noGrp="1"/>
          </p:cNvSpPr>
          <p:nvPr>
            <p:ph idx="1"/>
          </p:nvPr>
        </p:nvSpPr>
        <p:spPr/>
        <p:txBody>
          <a:bodyPr/>
          <a:lstStyle/>
          <a:p>
            <a:r>
              <a:rPr lang="en-US" dirty="0" smtClean="0"/>
              <a:t>What are your initial thoughts about flipped learning?</a:t>
            </a:r>
          </a:p>
          <a:p>
            <a:pPr lvl="1"/>
            <a:r>
              <a:rPr lang="en-US" dirty="0" smtClean="0"/>
              <a:t>Concerns</a:t>
            </a:r>
          </a:p>
          <a:p>
            <a:pPr lvl="1"/>
            <a:r>
              <a:rPr lang="en-US" dirty="0" smtClean="0"/>
              <a:t>Benefits</a:t>
            </a:r>
          </a:p>
          <a:p>
            <a:pPr lvl="1"/>
            <a:r>
              <a:rPr lang="en-US" dirty="0" smtClean="0"/>
              <a:t>Questions</a:t>
            </a:r>
            <a:endParaRPr lang="en-US" dirty="0"/>
          </a:p>
        </p:txBody>
      </p:sp>
    </p:spTree>
    <p:extLst>
      <p:ext uri="{BB962C8B-B14F-4D97-AF65-F5344CB8AC3E}">
        <p14:creationId xmlns:p14="http://schemas.microsoft.com/office/powerpoint/2010/main" val="812650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1025" y="1487934"/>
            <a:ext cx="6251449" cy="3174890"/>
          </a:xfrm>
          <a:prstGeom prst="ellipse">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36204" y="2766809"/>
            <a:ext cx="4281852" cy="1143000"/>
          </a:xfrm>
        </p:spPr>
        <p:txBody>
          <a:bodyPr>
            <a:noAutofit/>
          </a:bodyPr>
          <a:lstStyle/>
          <a:p>
            <a:r>
              <a:rPr lang="en-US" sz="9600" dirty="0" smtClean="0">
                <a:solidFill>
                  <a:schemeClr val="bg1"/>
                </a:solidFill>
              </a:rPr>
              <a:t>FLOW</a:t>
            </a:r>
            <a:endParaRPr lang="en-US" sz="9600" dirty="0">
              <a:solidFill>
                <a:schemeClr val="bg1"/>
              </a:solidFill>
            </a:endParaRPr>
          </a:p>
        </p:txBody>
      </p:sp>
    </p:spTree>
    <p:extLst>
      <p:ext uri="{BB962C8B-B14F-4D97-AF65-F5344CB8AC3E}">
        <p14:creationId xmlns:p14="http://schemas.microsoft.com/office/powerpoint/2010/main" val="3051171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flipH="1">
            <a:off x="201746" y="5113096"/>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Feedback</a:t>
            </a:r>
            <a:endParaRPr lang="en-US" sz="1400" b="1" dirty="0">
              <a:solidFill>
                <a:srgbClr val="E7E6E6">
                  <a:lumMod val="25000"/>
                </a:srgbClr>
              </a:solidFill>
              <a:latin typeface="Calibri"/>
            </a:endParaRPr>
          </a:p>
        </p:txBody>
      </p:sp>
      <p:sp>
        <p:nvSpPr>
          <p:cNvPr id="2" name="TextBox 1"/>
          <p:cNvSpPr txBox="1"/>
          <p:nvPr/>
        </p:nvSpPr>
        <p:spPr>
          <a:xfrm rot="16200000">
            <a:off x="817222" y="2966311"/>
            <a:ext cx="1170608" cy="400110"/>
          </a:xfrm>
          <a:prstGeom prst="rect">
            <a:avLst/>
          </a:prstGeom>
          <a:noFill/>
        </p:spPr>
        <p:txBody>
          <a:bodyPr wrap="square" rtlCol="0">
            <a:spAutoFit/>
          </a:bodyPr>
          <a:lstStyle/>
          <a:p>
            <a:r>
              <a:rPr lang="en-US" sz="2000" dirty="0" smtClean="0">
                <a:solidFill>
                  <a:prstClr val="black"/>
                </a:solidFill>
                <a:latin typeface="Calibri"/>
              </a:rPr>
              <a:t>Outcome</a:t>
            </a:r>
            <a:endParaRPr lang="en-US" sz="2000" dirty="0">
              <a:solidFill>
                <a:prstClr val="black"/>
              </a:solidFill>
              <a:latin typeface="Calibri"/>
            </a:endParaRPr>
          </a:p>
        </p:txBody>
      </p:sp>
      <p:cxnSp>
        <p:nvCxnSpPr>
          <p:cNvPr id="3" name="Straight Arrow Connector 2"/>
          <p:cNvCxnSpPr/>
          <p:nvPr/>
        </p:nvCxnSpPr>
        <p:spPr>
          <a:xfrm flipV="1">
            <a:off x="1877384" y="3169439"/>
            <a:ext cx="5068964" cy="55217"/>
          </a:xfrm>
          <a:prstGeom prst="straightConnector1">
            <a:avLst/>
          </a:prstGeom>
          <a:ln w="19050" cmpd="sng">
            <a:solidFill>
              <a:schemeClr val="bg1">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rot="16200000">
            <a:off x="6559238" y="2982044"/>
            <a:ext cx="1498668" cy="400110"/>
          </a:xfrm>
          <a:prstGeom prst="rect">
            <a:avLst/>
          </a:prstGeom>
          <a:noFill/>
        </p:spPr>
        <p:txBody>
          <a:bodyPr wrap="square" rtlCol="0">
            <a:spAutoFit/>
          </a:bodyPr>
          <a:lstStyle/>
          <a:p>
            <a:r>
              <a:rPr lang="en-US" sz="2000" dirty="0" smtClean="0">
                <a:solidFill>
                  <a:prstClr val="black"/>
                </a:solidFill>
                <a:latin typeface="Calibri"/>
              </a:rPr>
              <a:t>Assessment</a:t>
            </a:r>
            <a:endParaRPr lang="en-US" sz="2000" dirty="0">
              <a:solidFill>
                <a:prstClr val="black"/>
              </a:solidFill>
              <a:latin typeface="Calibri"/>
            </a:endParaRPr>
          </a:p>
        </p:txBody>
      </p:sp>
      <p:sp>
        <p:nvSpPr>
          <p:cNvPr id="7" name="TextBox 6"/>
          <p:cNvSpPr txBox="1"/>
          <p:nvPr/>
        </p:nvSpPr>
        <p:spPr>
          <a:xfrm>
            <a:off x="3590269" y="319101"/>
            <a:ext cx="1718734" cy="369332"/>
          </a:xfrm>
          <a:prstGeom prst="rect">
            <a:avLst/>
          </a:prstGeom>
          <a:noFill/>
        </p:spPr>
        <p:txBody>
          <a:bodyPr wrap="square" rtlCol="0">
            <a:spAutoFit/>
          </a:bodyPr>
          <a:lstStyle/>
          <a:p>
            <a:r>
              <a:rPr lang="en-US" dirty="0" smtClean="0">
                <a:solidFill>
                  <a:prstClr val="black"/>
                </a:solidFill>
                <a:latin typeface="Calibri"/>
              </a:rPr>
              <a:t>Traditional Class</a:t>
            </a:r>
            <a:endParaRPr lang="en-US" dirty="0">
              <a:solidFill>
                <a:prstClr val="black"/>
              </a:solidFill>
              <a:latin typeface="Calibri"/>
            </a:endParaRPr>
          </a:p>
        </p:txBody>
      </p:sp>
      <p:sp>
        <p:nvSpPr>
          <p:cNvPr id="8" name="TextBox 7"/>
          <p:cNvSpPr txBox="1"/>
          <p:nvPr/>
        </p:nvSpPr>
        <p:spPr>
          <a:xfrm>
            <a:off x="3802468" y="1327648"/>
            <a:ext cx="1432753" cy="369332"/>
          </a:xfrm>
          <a:prstGeom prst="rect">
            <a:avLst/>
          </a:prstGeom>
          <a:noFill/>
        </p:spPr>
        <p:txBody>
          <a:bodyPr wrap="square" rtlCol="0">
            <a:spAutoFit/>
          </a:bodyPr>
          <a:lstStyle/>
          <a:p>
            <a:r>
              <a:rPr lang="en-US" dirty="0" smtClean="0">
                <a:solidFill>
                  <a:prstClr val="black">
                    <a:lumMod val="75000"/>
                    <a:lumOff val="25000"/>
                  </a:prstClr>
                </a:solidFill>
                <a:latin typeface="Calibri"/>
              </a:rPr>
              <a:t>Out of Class</a:t>
            </a:r>
            <a:endParaRPr lang="en-US" dirty="0">
              <a:solidFill>
                <a:prstClr val="black">
                  <a:lumMod val="75000"/>
                  <a:lumOff val="25000"/>
                </a:prstClr>
              </a:solidFill>
              <a:latin typeface="Calibri"/>
            </a:endParaRPr>
          </a:p>
        </p:txBody>
      </p:sp>
      <p:sp>
        <p:nvSpPr>
          <p:cNvPr id="9" name="TextBox 8"/>
          <p:cNvSpPr txBox="1"/>
          <p:nvPr/>
        </p:nvSpPr>
        <p:spPr>
          <a:xfrm>
            <a:off x="3855092" y="4732791"/>
            <a:ext cx="1220911" cy="369332"/>
          </a:xfrm>
          <a:prstGeom prst="rect">
            <a:avLst/>
          </a:prstGeom>
          <a:noFill/>
        </p:spPr>
        <p:txBody>
          <a:bodyPr wrap="square" rtlCol="0">
            <a:spAutoFit/>
          </a:bodyPr>
          <a:lstStyle/>
          <a:p>
            <a:r>
              <a:rPr lang="en-US" dirty="0" smtClean="0">
                <a:solidFill>
                  <a:prstClr val="black">
                    <a:lumMod val="75000"/>
                    <a:lumOff val="25000"/>
                  </a:prstClr>
                </a:solidFill>
                <a:latin typeface="Calibri"/>
              </a:rPr>
              <a:t>Classroom</a:t>
            </a:r>
            <a:endParaRPr lang="en-US" dirty="0">
              <a:solidFill>
                <a:prstClr val="black">
                  <a:lumMod val="75000"/>
                  <a:lumOff val="25000"/>
                </a:prstClr>
              </a:solidFill>
              <a:latin typeface="Calibri"/>
            </a:endParaRPr>
          </a:p>
        </p:txBody>
      </p:sp>
      <p:grpSp>
        <p:nvGrpSpPr>
          <p:cNvPr id="16" name="Group 15"/>
          <p:cNvGrpSpPr/>
          <p:nvPr/>
        </p:nvGrpSpPr>
        <p:grpSpPr>
          <a:xfrm>
            <a:off x="2331574" y="2207509"/>
            <a:ext cx="1098837" cy="1598388"/>
            <a:chOff x="2331574" y="2207509"/>
            <a:chExt cx="1098837" cy="1598388"/>
          </a:xfrm>
        </p:grpSpPr>
        <p:sp>
          <p:nvSpPr>
            <p:cNvPr id="10" name="Rectangle 9"/>
            <p:cNvSpPr/>
            <p:nvPr/>
          </p:nvSpPr>
          <p:spPr>
            <a:xfrm>
              <a:off x="2516241" y="2597255"/>
              <a:ext cx="706271" cy="1208642"/>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TextBox 12"/>
            <p:cNvSpPr txBox="1"/>
            <p:nvPr/>
          </p:nvSpPr>
          <p:spPr>
            <a:xfrm>
              <a:off x="2331574" y="2207509"/>
              <a:ext cx="1098837" cy="369332"/>
            </a:xfrm>
            <a:prstGeom prst="rect">
              <a:avLst/>
            </a:prstGeom>
            <a:noFill/>
          </p:spPr>
          <p:txBody>
            <a:bodyPr wrap="square" rtlCol="0">
              <a:spAutoFit/>
            </a:bodyPr>
            <a:lstStyle/>
            <a:p>
              <a:pPr algn="ctr"/>
              <a:r>
                <a:rPr lang="en-US" dirty="0" smtClean="0">
                  <a:solidFill>
                    <a:prstClr val="black">
                      <a:lumMod val="75000"/>
                      <a:lumOff val="25000"/>
                    </a:prstClr>
                  </a:solidFill>
                  <a:latin typeface="Calibri"/>
                </a:rPr>
                <a:t>Content</a:t>
              </a:r>
              <a:endParaRPr lang="en-US" dirty="0">
                <a:solidFill>
                  <a:prstClr val="black">
                    <a:lumMod val="75000"/>
                    <a:lumOff val="25000"/>
                  </a:prstClr>
                </a:solidFill>
                <a:latin typeface="Calibri"/>
              </a:endParaRPr>
            </a:p>
          </p:txBody>
        </p:sp>
      </p:grpSp>
      <p:grpSp>
        <p:nvGrpSpPr>
          <p:cNvPr id="17" name="Group 16"/>
          <p:cNvGrpSpPr/>
          <p:nvPr/>
        </p:nvGrpSpPr>
        <p:grpSpPr>
          <a:xfrm>
            <a:off x="3590269" y="2213830"/>
            <a:ext cx="1454626" cy="1577974"/>
            <a:chOff x="3590269" y="2213830"/>
            <a:chExt cx="1454626" cy="1577974"/>
          </a:xfrm>
        </p:grpSpPr>
        <p:sp>
          <p:nvSpPr>
            <p:cNvPr id="11" name="Rectangle 10"/>
            <p:cNvSpPr/>
            <p:nvPr/>
          </p:nvSpPr>
          <p:spPr>
            <a:xfrm>
              <a:off x="3932912" y="2583162"/>
              <a:ext cx="706271" cy="12086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prstClr val="white"/>
                </a:solidFill>
                <a:latin typeface="Calibri"/>
              </a:endParaRPr>
            </a:p>
          </p:txBody>
        </p:sp>
        <p:sp>
          <p:nvSpPr>
            <p:cNvPr id="14" name="TextBox 13"/>
            <p:cNvSpPr txBox="1"/>
            <p:nvPr/>
          </p:nvSpPr>
          <p:spPr>
            <a:xfrm>
              <a:off x="3590269" y="2213830"/>
              <a:ext cx="1454626" cy="369332"/>
            </a:xfrm>
            <a:prstGeom prst="rect">
              <a:avLst/>
            </a:prstGeom>
            <a:noFill/>
          </p:spPr>
          <p:txBody>
            <a:bodyPr wrap="square" rtlCol="0">
              <a:spAutoFit/>
            </a:bodyPr>
            <a:lstStyle/>
            <a:p>
              <a:pPr algn="ctr"/>
              <a:r>
                <a:rPr lang="en-US" dirty="0" smtClean="0">
                  <a:solidFill>
                    <a:prstClr val="black">
                      <a:lumMod val="75000"/>
                      <a:lumOff val="25000"/>
                    </a:prstClr>
                  </a:solidFill>
                  <a:latin typeface="Calibri"/>
                </a:rPr>
                <a:t>Application</a:t>
              </a:r>
              <a:endParaRPr lang="en-US" dirty="0">
                <a:solidFill>
                  <a:prstClr val="black">
                    <a:lumMod val="75000"/>
                    <a:lumOff val="25000"/>
                  </a:prstClr>
                </a:solidFill>
                <a:latin typeface="Calibri"/>
              </a:endParaRPr>
            </a:p>
          </p:txBody>
        </p:sp>
      </p:grpSp>
      <p:grpSp>
        <p:nvGrpSpPr>
          <p:cNvPr id="47" name="Group 46"/>
          <p:cNvGrpSpPr/>
          <p:nvPr/>
        </p:nvGrpSpPr>
        <p:grpSpPr>
          <a:xfrm>
            <a:off x="4969882" y="2186227"/>
            <a:ext cx="1625625" cy="1599256"/>
            <a:chOff x="4969882" y="2186227"/>
            <a:chExt cx="1625625" cy="1599256"/>
          </a:xfrm>
        </p:grpSpPr>
        <p:sp>
          <p:nvSpPr>
            <p:cNvPr id="12" name="Rectangle 11"/>
            <p:cNvSpPr/>
            <p:nvPr/>
          </p:nvSpPr>
          <p:spPr>
            <a:xfrm>
              <a:off x="5456485" y="2576841"/>
              <a:ext cx="706271" cy="1208642"/>
            </a:xfrm>
            <a:prstGeom prst="rect">
              <a:avLst/>
            </a:prstGeom>
            <a:noFill/>
            <a:ln w="38100" cmpd="sng">
              <a:solidFill>
                <a:srgbClr val="B700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660066"/>
                  </a:solidFill>
                </a:ln>
                <a:solidFill>
                  <a:prstClr val="white"/>
                </a:solidFill>
                <a:latin typeface="Calibri"/>
              </a:endParaRPr>
            </a:p>
          </p:txBody>
        </p:sp>
        <p:sp>
          <p:nvSpPr>
            <p:cNvPr id="15" name="TextBox 14"/>
            <p:cNvSpPr txBox="1"/>
            <p:nvPr/>
          </p:nvSpPr>
          <p:spPr>
            <a:xfrm>
              <a:off x="4969882" y="2186227"/>
              <a:ext cx="1625625" cy="369332"/>
            </a:xfrm>
            <a:prstGeom prst="rect">
              <a:avLst/>
            </a:prstGeom>
            <a:noFill/>
          </p:spPr>
          <p:txBody>
            <a:bodyPr wrap="square" rtlCol="0">
              <a:spAutoFit/>
            </a:bodyPr>
            <a:lstStyle/>
            <a:p>
              <a:pPr algn="ctr"/>
              <a:r>
                <a:rPr lang="en-US" dirty="0" smtClean="0">
                  <a:solidFill>
                    <a:prstClr val="black">
                      <a:lumMod val="75000"/>
                      <a:lumOff val="25000"/>
                    </a:prstClr>
                  </a:solidFill>
                  <a:latin typeface="Calibri"/>
                </a:rPr>
                <a:t>Engagement</a:t>
              </a:r>
              <a:endParaRPr lang="en-US" dirty="0">
                <a:solidFill>
                  <a:prstClr val="black">
                    <a:lumMod val="75000"/>
                    <a:lumOff val="25000"/>
                  </a:prstClr>
                </a:solidFill>
                <a:latin typeface="Calibri"/>
              </a:endParaRPr>
            </a:p>
          </p:txBody>
        </p:sp>
      </p:grpSp>
      <p:sp>
        <p:nvSpPr>
          <p:cNvPr id="19" name="Rounded Rectangle 18"/>
          <p:cNvSpPr/>
          <p:nvPr/>
        </p:nvSpPr>
        <p:spPr>
          <a:xfrm>
            <a:off x="201746" y="155683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Try Things</a:t>
            </a:r>
            <a:endParaRPr lang="en-US" sz="1400" b="1" dirty="0">
              <a:solidFill>
                <a:srgbClr val="E7E6E6">
                  <a:lumMod val="25000"/>
                </a:srgbClr>
              </a:solidFill>
              <a:latin typeface="Calibri"/>
            </a:endParaRPr>
          </a:p>
        </p:txBody>
      </p:sp>
      <p:sp>
        <p:nvSpPr>
          <p:cNvPr id="20" name="Rounded Rectangle 19"/>
          <p:cNvSpPr/>
          <p:nvPr/>
        </p:nvSpPr>
        <p:spPr>
          <a:xfrm>
            <a:off x="201746" y="4512719"/>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Discuss</a:t>
            </a:r>
            <a:endParaRPr lang="en-US" sz="1400" b="1" dirty="0">
              <a:solidFill>
                <a:srgbClr val="E7E6E6">
                  <a:lumMod val="25000"/>
                </a:srgbClr>
              </a:solidFill>
              <a:latin typeface="Calibri"/>
            </a:endParaRPr>
          </a:p>
        </p:txBody>
      </p:sp>
      <p:sp>
        <p:nvSpPr>
          <p:cNvPr id="21" name="Rounded Rectangle 20"/>
          <p:cNvSpPr/>
          <p:nvPr/>
        </p:nvSpPr>
        <p:spPr>
          <a:xfrm>
            <a:off x="193819" y="987399"/>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Read</a:t>
            </a:r>
            <a:endParaRPr lang="en-US" sz="1400" b="1" dirty="0">
              <a:solidFill>
                <a:srgbClr val="E7E6E6">
                  <a:lumMod val="25000"/>
                </a:srgbClr>
              </a:solidFill>
              <a:latin typeface="Calibri"/>
            </a:endParaRPr>
          </a:p>
        </p:txBody>
      </p:sp>
      <p:sp>
        <p:nvSpPr>
          <p:cNvPr id="22" name="Rounded Rectangle 21"/>
          <p:cNvSpPr/>
          <p:nvPr/>
        </p:nvSpPr>
        <p:spPr>
          <a:xfrm flipH="1">
            <a:off x="193819" y="3931433"/>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Lecture</a:t>
            </a:r>
            <a:endParaRPr lang="en-US" sz="1400" b="1" dirty="0">
              <a:solidFill>
                <a:srgbClr val="E7E6E6">
                  <a:lumMod val="25000"/>
                </a:srgbClr>
              </a:solidFill>
              <a:latin typeface="Calibri"/>
            </a:endParaRPr>
          </a:p>
        </p:txBody>
      </p:sp>
      <p:sp>
        <p:nvSpPr>
          <p:cNvPr id="23" name="Rounded Rectangle 22"/>
          <p:cNvSpPr/>
          <p:nvPr/>
        </p:nvSpPr>
        <p:spPr>
          <a:xfrm flipH="1">
            <a:off x="201746" y="210926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Group</a:t>
            </a:r>
          </a:p>
          <a:p>
            <a:pPr algn="ctr"/>
            <a:r>
              <a:rPr lang="en-US" sz="1400" b="1" dirty="0" smtClean="0">
                <a:solidFill>
                  <a:srgbClr val="E7E6E6">
                    <a:lumMod val="25000"/>
                  </a:srgbClr>
                </a:solidFill>
                <a:latin typeface="Calibri"/>
              </a:rPr>
              <a:t>work</a:t>
            </a:r>
            <a:endParaRPr lang="en-US" sz="1400" b="1" dirty="0">
              <a:solidFill>
                <a:srgbClr val="E7E6E6">
                  <a:lumMod val="25000"/>
                </a:srgbClr>
              </a:solidFill>
              <a:latin typeface="Calibri"/>
            </a:endParaRPr>
          </a:p>
        </p:txBody>
      </p:sp>
      <p:sp>
        <p:nvSpPr>
          <p:cNvPr id="24" name="Rounded Rectangle 23"/>
          <p:cNvSpPr/>
          <p:nvPr/>
        </p:nvSpPr>
        <p:spPr>
          <a:xfrm flipH="1">
            <a:off x="201746" y="2677821"/>
            <a:ext cx="1000726" cy="451786"/>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Make meaning</a:t>
            </a:r>
            <a:endParaRPr lang="en-US" sz="1400" b="1" dirty="0">
              <a:solidFill>
                <a:srgbClr val="E7E6E6">
                  <a:lumMod val="25000"/>
                </a:srgbClr>
              </a:solidFill>
              <a:latin typeface="Calibri"/>
            </a:endParaRPr>
          </a:p>
        </p:txBody>
      </p:sp>
      <p:cxnSp>
        <p:nvCxnSpPr>
          <p:cNvPr id="33" name="Straight Connector 32"/>
          <p:cNvCxnSpPr>
            <a:stCxn id="2" idx="3"/>
          </p:cNvCxnSpPr>
          <p:nvPr/>
        </p:nvCxnSpPr>
        <p:spPr>
          <a:xfrm flipV="1">
            <a:off x="1402526" y="1540933"/>
            <a:ext cx="11408" cy="104012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3934" y="1540934"/>
            <a:ext cx="2336799" cy="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7354592" y="1540935"/>
            <a:ext cx="0" cy="1014625"/>
          </a:xfrm>
          <a:prstGeom prst="line">
            <a:avLst/>
          </a:prstGeom>
          <a:ln>
            <a:solidFill>
              <a:schemeClr val="tx1">
                <a:lumMod val="50000"/>
                <a:lumOff val="50000"/>
              </a:schemeClr>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100403" y="1540934"/>
            <a:ext cx="2254189" cy="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1417243" y="3805897"/>
            <a:ext cx="11408" cy="1135722"/>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1417244" y="4941619"/>
            <a:ext cx="2336798" cy="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7369309" y="3901492"/>
            <a:ext cx="0" cy="1014625"/>
          </a:xfrm>
          <a:prstGeom prst="line">
            <a:avLst/>
          </a:prstGeom>
          <a:ln>
            <a:solidFill>
              <a:schemeClr val="tx1">
                <a:lumMod val="50000"/>
                <a:lumOff val="50000"/>
              </a:schemeClr>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5115120" y="4916117"/>
            <a:ext cx="2254189" cy="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1746" y="322521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Reflect</a:t>
            </a:r>
            <a:endParaRPr lang="en-US" sz="1400" b="1" dirty="0">
              <a:solidFill>
                <a:srgbClr val="E7E6E6">
                  <a:lumMod val="25000"/>
                </a:srgbClr>
              </a:solidFill>
              <a:latin typeface="Calibri"/>
            </a:endParaRPr>
          </a:p>
        </p:txBody>
      </p:sp>
    </p:spTree>
    <p:extLst>
      <p:ext uri="{BB962C8B-B14F-4D97-AF65-F5344CB8AC3E}">
        <p14:creationId xmlns:p14="http://schemas.microsoft.com/office/powerpoint/2010/main" val="5208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4.07407E-6 L -4.16667E-6 0.05926 " pathEditMode="relative" rAng="0" ptsTypes="AA">
                                      <p:cBhvr>
                                        <p:cTn id="6" dur="2000" fill="hold"/>
                                        <p:tgtEl>
                                          <p:spTgt spid="16"/>
                                        </p:tgtEl>
                                        <p:attrNameLst>
                                          <p:attrName>ppt_x</p:attrName>
                                          <p:attrName>ppt_y</p:attrName>
                                        </p:attrNameLst>
                                      </p:cBhvr>
                                      <p:rCtr x="0" y="296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22222E-6 5.92593E-6 L -2.22222E-6 -0.06342 " pathEditMode="relative" ptsTypes="AA">
                                      <p:cBhvr>
                                        <p:cTn id="10" dur="2000" fill="hold"/>
                                        <p:tgtEl>
                                          <p:spTgt spid="1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72222E-6 -3.7037E-7 L -4.72222E-6 -0.0301 " pathEditMode="relative" ptsTypes="AA">
                                      <p:cBhvr>
                                        <p:cTn id="14" dur="2000" fill="hold"/>
                                        <p:tgtEl>
                                          <p:spTgt spid="4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94444E-6 -4.81481E-6 L 0.19878 0.17246 " pathEditMode="relative" rAng="0" ptsTypes="AA">
                                      <p:cBhvr>
                                        <p:cTn id="18" dur="500" fill="hold"/>
                                        <p:tgtEl>
                                          <p:spTgt spid="22"/>
                                        </p:tgtEl>
                                        <p:attrNameLst>
                                          <p:attrName>ppt_x</p:attrName>
                                          <p:attrName>ppt_y</p:attrName>
                                        </p:attrNameLst>
                                      </p:cBhvr>
                                      <p:rCtr x="9931" y="8611"/>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3.88889E-6 1.48148E-6 L 0.39548 0.0875 " pathEditMode="relative" rAng="0" ptsTypes="AA">
                                      <p:cBhvr>
                                        <p:cTn id="22" dur="500" fill="hold"/>
                                        <p:tgtEl>
                                          <p:spTgt spid="20"/>
                                        </p:tgtEl>
                                        <p:attrNameLst>
                                          <p:attrName>ppt_x</p:attrName>
                                          <p:attrName>ppt_y</p:attrName>
                                        </p:attrNameLst>
                                      </p:cBhvr>
                                      <p:rCtr x="19774" y="4375"/>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3.88889E-6 1.48148E-6 L 0.64357 0.00023 " pathEditMode="relative" rAng="0" ptsTypes="AA">
                                      <p:cBhvr>
                                        <p:cTn id="26" dur="500" fill="hold"/>
                                        <p:tgtEl>
                                          <p:spTgt spid="25"/>
                                        </p:tgtEl>
                                        <p:attrNameLst>
                                          <p:attrName>ppt_x</p:attrName>
                                          <p:attrName>ppt_y</p:attrName>
                                        </p:attrNameLst>
                                      </p:cBhvr>
                                      <p:rCtr x="32170" y="0"/>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1.94444E-6 1.85185E-6 L 0.13507 -0.01644 " pathEditMode="relative" rAng="0" ptsTypes="AA">
                                      <p:cBhvr>
                                        <p:cTn id="30" dur="500" fill="hold"/>
                                        <p:tgtEl>
                                          <p:spTgt spid="21"/>
                                        </p:tgtEl>
                                        <p:attrNameLst>
                                          <p:attrName>ppt_x</p:attrName>
                                          <p:attrName>ppt_y</p:attrName>
                                        </p:attrNameLst>
                                      </p:cBhvr>
                                      <p:rCtr x="6753" y="-833"/>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3.88889E-6 0 L 0.26823 -0.09954 " pathEditMode="relative" rAng="0" ptsTypes="AA">
                                      <p:cBhvr>
                                        <p:cTn id="34" dur="500" fill="hold"/>
                                        <p:tgtEl>
                                          <p:spTgt spid="19"/>
                                        </p:tgtEl>
                                        <p:attrNameLst>
                                          <p:attrName>ppt_x</p:attrName>
                                          <p:attrName>ppt_y</p:attrName>
                                        </p:attrNameLst>
                                      </p:cBhvr>
                                      <p:rCtr x="13403" y="-4977"/>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3.88889E-6 4.44444E-6 L 0.39566 -0.1801 " pathEditMode="relative" rAng="0" ptsTypes="AA">
                                      <p:cBhvr>
                                        <p:cTn id="38" dur="500" fill="hold"/>
                                        <p:tgtEl>
                                          <p:spTgt spid="23"/>
                                        </p:tgtEl>
                                        <p:attrNameLst>
                                          <p:attrName>ppt_x</p:attrName>
                                          <p:attrName>ppt_y</p:attrName>
                                        </p:attrNameLst>
                                      </p:cBhvr>
                                      <p:rCtr x="19774" y="-9005"/>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3.88889E-6 3.7037E-7 L 0.55573 -0.26042 " pathEditMode="relative" rAng="0" ptsTypes="AA">
                                      <p:cBhvr>
                                        <p:cTn id="42" dur="500" fill="hold"/>
                                        <p:tgtEl>
                                          <p:spTgt spid="24"/>
                                        </p:tgtEl>
                                        <p:attrNameLst>
                                          <p:attrName>ppt_x</p:attrName>
                                          <p:attrName>ppt_y</p:attrName>
                                        </p:attrNameLst>
                                      </p:cBhvr>
                                      <p:rCtr x="27778" y="-13032"/>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3.88889E-6 2.96296E-6 L 0.6802 -0.34283 " pathEditMode="relative" rAng="0" ptsTypes="AA">
                                      <p:cBhvr>
                                        <p:cTn id="46" dur="500" fill="hold"/>
                                        <p:tgtEl>
                                          <p:spTgt spid="32"/>
                                        </p:tgtEl>
                                        <p:attrNameLst>
                                          <p:attrName>ppt_x</p:attrName>
                                          <p:attrName>ppt_y</p:attrName>
                                        </p:attrNameLst>
                                      </p:cBhvr>
                                      <p:rCtr x="34010" y="-1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P spid="20" grpId="0" animBg="1"/>
      <p:bldP spid="21" grpId="0" animBg="1"/>
      <p:bldP spid="22" grpId="0" animBg="1"/>
      <p:bldP spid="23" grpId="0" animBg="1"/>
      <p:bldP spid="24"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6200000">
            <a:off x="817222" y="2966311"/>
            <a:ext cx="1170608" cy="400110"/>
          </a:xfrm>
          <a:prstGeom prst="rect">
            <a:avLst/>
          </a:prstGeom>
          <a:noFill/>
        </p:spPr>
        <p:txBody>
          <a:bodyPr wrap="square" rtlCol="0">
            <a:spAutoFit/>
          </a:bodyPr>
          <a:lstStyle/>
          <a:p>
            <a:r>
              <a:rPr lang="en-US" sz="2000" dirty="0" smtClean="0">
                <a:solidFill>
                  <a:prstClr val="black"/>
                </a:solidFill>
                <a:latin typeface="Calibri"/>
              </a:rPr>
              <a:t>Outcome</a:t>
            </a:r>
            <a:endParaRPr lang="en-US" sz="2000" dirty="0">
              <a:solidFill>
                <a:prstClr val="black"/>
              </a:solidFill>
              <a:latin typeface="Calibri"/>
            </a:endParaRPr>
          </a:p>
        </p:txBody>
      </p:sp>
      <p:grpSp>
        <p:nvGrpSpPr>
          <p:cNvPr id="4" name="Group 3"/>
          <p:cNvGrpSpPr/>
          <p:nvPr/>
        </p:nvGrpSpPr>
        <p:grpSpPr>
          <a:xfrm flipV="1">
            <a:off x="1886225" y="1764716"/>
            <a:ext cx="4947485" cy="3337345"/>
            <a:chOff x="3964602" y="2429565"/>
            <a:chExt cx="3686320" cy="2528957"/>
          </a:xfrm>
        </p:grpSpPr>
        <p:sp>
          <p:nvSpPr>
            <p:cNvPr id="5" name="Arc 4"/>
            <p:cNvSpPr/>
            <p:nvPr/>
          </p:nvSpPr>
          <p:spPr>
            <a:xfrm>
              <a:off x="3964602" y="2429565"/>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6" name="Arc 5"/>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7" name="Straight Arrow Connector 6"/>
          <p:cNvCxnSpPr/>
          <p:nvPr/>
        </p:nvCxnSpPr>
        <p:spPr>
          <a:xfrm flipV="1">
            <a:off x="1877384" y="3169439"/>
            <a:ext cx="5068964" cy="55217"/>
          </a:xfrm>
          <a:prstGeom prst="straightConnector1">
            <a:avLst/>
          </a:prstGeom>
          <a:ln w="19050" cmpd="sng">
            <a:solidFill>
              <a:schemeClr val="bg1">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833212" y="1309739"/>
            <a:ext cx="4980614" cy="3337346"/>
            <a:chOff x="3939918" y="2429565"/>
            <a:chExt cx="3711004" cy="2528958"/>
          </a:xfrm>
        </p:grpSpPr>
        <p:sp>
          <p:nvSpPr>
            <p:cNvPr id="9" name="Arc 8"/>
            <p:cNvSpPr/>
            <p:nvPr/>
          </p:nvSpPr>
          <p:spPr>
            <a:xfrm>
              <a:off x="3939918" y="2429566"/>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 name="Arc 9"/>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sp>
        <p:nvSpPr>
          <p:cNvPr id="11" name="TextBox 10"/>
          <p:cNvSpPr txBox="1"/>
          <p:nvPr/>
        </p:nvSpPr>
        <p:spPr>
          <a:xfrm rot="16200000">
            <a:off x="6559238" y="2982044"/>
            <a:ext cx="1498668" cy="400110"/>
          </a:xfrm>
          <a:prstGeom prst="rect">
            <a:avLst/>
          </a:prstGeom>
          <a:noFill/>
        </p:spPr>
        <p:txBody>
          <a:bodyPr wrap="square" rtlCol="0">
            <a:spAutoFit/>
          </a:bodyPr>
          <a:lstStyle/>
          <a:p>
            <a:r>
              <a:rPr lang="en-US" sz="2000" dirty="0" smtClean="0">
                <a:solidFill>
                  <a:prstClr val="black"/>
                </a:solidFill>
                <a:latin typeface="Calibri"/>
              </a:rPr>
              <a:t>Assessment</a:t>
            </a:r>
            <a:endParaRPr lang="en-US" sz="2000" dirty="0">
              <a:solidFill>
                <a:prstClr val="black"/>
              </a:solidFill>
              <a:latin typeface="Calibri"/>
            </a:endParaRPr>
          </a:p>
        </p:txBody>
      </p:sp>
      <p:sp>
        <p:nvSpPr>
          <p:cNvPr id="21" name="TextBox 20"/>
          <p:cNvSpPr txBox="1"/>
          <p:nvPr/>
        </p:nvSpPr>
        <p:spPr>
          <a:xfrm rot="16200000">
            <a:off x="1782156" y="2544281"/>
            <a:ext cx="1098837" cy="369332"/>
          </a:xfrm>
          <a:prstGeom prst="rect">
            <a:avLst/>
          </a:prstGeom>
          <a:noFill/>
        </p:spPr>
        <p:txBody>
          <a:bodyPr wrap="square" rtlCol="0">
            <a:spAutoFit/>
          </a:bodyPr>
          <a:lstStyle/>
          <a:p>
            <a:pPr algn="ctr"/>
            <a:r>
              <a:rPr lang="en-US" dirty="0" smtClean="0">
                <a:solidFill>
                  <a:prstClr val="black"/>
                </a:solidFill>
                <a:latin typeface="Calibri"/>
              </a:rPr>
              <a:t>Content</a:t>
            </a:r>
            <a:endParaRPr lang="en-US" dirty="0">
              <a:solidFill>
                <a:prstClr val="black"/>
              </a:solidFill>
              <a:latin typeface="Calibri"/>
            </a:endParaRPr>
          </a:p>
        </p:txBody>
      </p:sp>
      <p:sp>
        <p:nvSpPr>
          <p:cNvPr id="22" name="TextBox 21"/>
          <p:cNvSpPr txBox="1"/>
          <p:nvPr/>
        </p:nvSpPr>
        <p:spPr>
          <a:xfrm rot="16200000">
            <a:off x="3007717" y="2391503"/>
            <a:ext cx="1454626" cy="369332"/>
          </a:xfrm>
          <a:prstGeom prst="rect">
            <a:avLst/>
          </a:prstGeom>
          <a:noFill/>
        </p:spPr>
        <p:txBody>
          <a:bodyPr wrap="square" rtlCol="0">
            <a:spAutoFit/>
          </a:bodyPr>
          <a:lstStyle/>
          <a:p>
            <a:pPr algn="ctr"/>
            <a:r>
              <a:rPr lang="en-US" dirty="0" smtClean="0">
                <a:solidFill>
                  <a:prstClr val="black"/>
                </a:solidFill>
                <a:latin typeface="Calibri"/>
              </a:rPr>
              <a:t>Application</a:t>
            </a:r>
            <a:endParaRPr lang="en-US" dirty="0">
              <a:solidFill>
                <a:prstClr val="black"/>
              </a:solidFill>
              <a:latin typeface="Calibri"/>
            </a:endParaRPr>
          </a:p>
        </p:txBody>
      </p:sp>
      <p:sp>
        <p:nvSpPr>
          <p:cNvPr id="23" name="TextBox 22"/>
          <p:cNvSpPr txBox="1"/>
          <p:nvPr/>
        </p:nvSpPr>
        <p:spPr>
          <a:xfrm rot="16200000">
            <a:off x="4368749" y="2334733"/>
            <a:ext cx="1625625" cy="369332"/>
          </a:xfrm>
          <a:prstGeom prst="rect">
            <a:avLst/>
          </a:prstGeom>
          <a:noFill/>
        </p:spPr>
        <p:txBody>
          <a:bodyPr wrap="square" rtlCol="0">
            <a:spAutoFit/>
          </a:bodyPr>
          <a:lstStyle/>
          <a:p>
            <a:pPr algn="ctr"/>
            <a:r>
              <a:rPr lang="en-US" dirty="0" smtClean="0">
                <a:solidFill>
                  <a:prstClr val="black"/>
                </a:solidFill>
                <a:latin typeface="Calibri"/>
              </a:rPr>
              <a:t>Engagement</a:t>
            </a:r>
            <a:endParaRPr lang="en-US" dirty="0">
              <a:solidFill>
                <a:prstClr val="black"/>
              </a:solidFill>
              <a:latin typeface="Calibri"/>
            </a:endParaRPr>
          </a:p>
        </p:txBody>
      </p:sp>
      <p:sp>
        <p:nvSpPr>
          <p:cNvPr id="24" name="TextBox 23"/>
          <p:cNvSpPr txBox="1"/>
          <p:nvPr/>
        </p:nvSpPr>
        <p:spPr>
          <a:xfrm>
            <a:off x="3920355" y="143580"/>
            <a:ext cx="1536130" cy="584776"/>
          </a:xfrm>
          <a:prstGeom prst="rect">
            <a:avLst/>
          </a:prstGeom>
          <a:noFill/>
        </p:spPr>
        <p:txBody>
          <a:bodyPr wrap="square" rtlCol="0">
            <a:spAutoFit/>
          </a:bodyPr>
          <a:lstStyle/>
          <a:p>
            <a:r>
              <a:rPr lang="en-US" sz="3200" dirty="0" smtClean="0">
                <a:solidFill>
                  <a:srgbClr val="000000"/>
                </a:solidFill>
                <a:latin typeface="Calibri"/>
              </a:rPr>
              <a:t>FLICS</a:t>
            </a:r>
            <a:endParaRPr lang="en-US" sz="3200" dirty="0">
              <a:solidFill>
                <a:srgbClr val="000000"/>
              </a:solidFill>
              <a:latin typeface="Calibri"/>
            </a:endParaRPr>
          </a:p>
        </p:txBody>
      </p:sp>
      <p:sp>
        <p:nvSpPr>
          <p:cNvPr id="25" name="Rectangle 24"/>
          <p:cNvSpPr/>
          <p:nvPr/>
        </p:nvSpPr>
        <p:spPr>
          <a:xfrm>
            <a:off x="2516241" y="2584700"/>
            <a:ext cx="706271" cy="1208642"/>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3932912" y="2584700"/>
            <a:ext cx="706271" cy="12086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5456485" y="2584700"/>
            <a:ext cx="706271" cy="1208642"/>
          </a:xfrm>
          <a:prstGeom prst="rect">
            <a:avLst/>
          </a:prstGeom>
          <a:noFill/>
          <a:ln w="38100" cmpd="sng">
            <a:solidFill>
              <a:srgbClr val="B700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TextBox 27"/>
          <p:cNvSpPr txBox="1"/>
          <p:nvPr/>
        </p:nvSpPr>
        <p:spPr>
          <a:xfrm>
            <a:off x="3920355" y="1395384"/>
            <a:ext cx="862257" cy="369332"/>
          </a:xfrm>
          <a:prstGeom prst="rect">
            <a:avLst/>
          </a:prstGeom>
          <a:noFill/>
        </p:spPr>
        <p:txBody>
          <a:bodyPr wrap="square" rtlCol="0">
            <a:spAutoFit/>
          </a:bodyPr>
          <a:lstStyle/>
          <a:p>
            <a:r>
              <a:rPr lang="en-US" dirty="0" smtClean="0">
                <a:solidFill>
                  <a:prstClr val="black">
                    <a:lumMod val="65000"/>
                    <a:lumOff val="35000"/>
                  </a:prstClr>
                </a:solidFill>
                <a:latin typeface="Calibri"/>
              </a:rPr>
              <a:t>Online</a:t>
            </a:r>
            <a:endParaRPr lang="en-US" dirty="0">
              <a:solidFill>
                <a:prstClr val="black">
                  <a:lumMod val="65000"/>
                  <a:lumOff val="35000"/>
                </a:prstClr>
              </a:solidFill>
              <a:latin typeface="Calibri"/>
            </a:endParaRPr>
          </a:p>
        </p:txBody>
      </p:sp>
      <p:sp>
        <p:nvSpPr>
          <p:cNvPr id="29" name="TextBox 28"/>
          <p:cNvSpPr txBox="1"/>
          <p:nvPr/>
        </p:nvSpPr>
        <p:spPr>
          <a:xfrm>
            <a:off x="3741028" y="4631187"/>
            <a:ext cx="1220911" cy="369332"/>
          </a:xfrm>
          <a:prstGeom prst="rect">
            <a:avLst/>
          </a:prstGeom>
          <a:noFill/>
        </p:spPr>
        <p:txBody>
          <a:bodyPr wrap="square" rtlCol="0">
            <a:spAutoFit/>
          </a:bodyPr>
          <a:lstStyle/>
          <a:p>
            <a:r>
              <a:rPr lang="en-US" dirty="0" smtClean="0">
                <a:solidFill>
                  <a:prstClr val="black">
                    <a:lumMod val="65000"/>
                    <a:lumOff val="35000"/>
                  </a:prstClr>
                </a:solidFill>
                <a:latin typeface="Calibri"/>
              </a:rPr>
              <a:t>Classroom</a:t>
            </a:r>
            <a:endParaRPr lang="en-US" dirty="0">
              <a:solidFill>
                <a:prstClr val="black">
                  <a:lumMod val="65000"/>
                  <a:lumOff val="35000"/>
                </a:prstClr>
              </a:solidFill>
              <a:latin typeface="Calibri"/>
            </a:endParaRPr>
          </a:p>
        </p:txBody>
      </p:sp>
      <p:sp>
        <p:nvSpPr>
          <p:cNvPr id="30" name="Rounded Rectangle 29"/>
          <p:cNvSpPr/>
          <p:nvPr/>
        </p:nvSpPr>
        <p:spPr>
          <a:xfrm flipH="1">
            <a:off x="201746" y="5113096"/>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Feedback</a:t>
            </a:r>
            <a:endParaRPr lang="en-US" sz="1400" b="1" dirty="0">
              <a:solidFill>
                <a:srgbClr val="E7E6E6">
                  <a:lumMod val="25000"/>
                </a:srgbClr>
              </a:solidFill>
              <a:latin typeface="Calibri"/>
            </a:endParaRPr>
          </a:p>
        </p:txBody>
      </p:sp>
      <p:sp>
        <p:nvSpPr>
          <p:cNvPr id="31" name="Rounded Rectangle 30"/>
          <p:cNvSpPr/>
          <p:nvPr/>
        </p:nvSpPr>
        <p:spPr>
          <a:xfrm>
            <a:off x="201746" y="155683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Try Things</a:t>
            </a:r>
            <a:endParaRPr lang="en-US" sz="1400" b="1" dirty="0">
              <a:solidFill>
                <a:srgbClr val="E7E6E6">
                  <a:lumMod val="25000"/>
                </a:srgbClr>
              </a:solidFill>
              <a:latin typeface="Calibri"/>
            </a:endParaRPr>
          </a:p>
        </p:txBody>
      </p:sp>
      <p:sp>
        <p:nvSpPr>
          <p:cNvPr id="32" name="Rounded Rectangle 31"/>
          <p:cNvSpPr/>
          <p:nvPr/>
        </p:nvSpPr>
        <p:spPr>
          <a:xfrm>
            <a:off x="201746" y="4512719"/>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Discuss</a:t>
            </a:r>
            <a:endParaRPr lang="en-US" sz="1400" b="1" dirty="0">
              <a:solidFill>
                <a:srgbClr val="E7E6E6">
                  <a:lumMod val="25000"/>
                </a:srgbClr>
              </a:solidFill>
              <a:latin typeface="Calibri"/>
            </a:endParaRPr>
          </a:p>
        </p:txBody>
      </p:sp>
      <p:sp>
        <p:nvSpPr>
          <p:cNvPr id="33" name="Rounded Rectangle 32"/>
          <p:cNvSpPr/>
          <p:nvPr/>
        </p:nvSpPr>
        <p:spPr>
          <a:xfrm>
            <a:off x="193819" y="987399"/>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Read</a:t>
            </a:r>
            <a:endParaRPr lang="en-US" sz="1400" b="1" dirty="0">
              <a:solidFill>
                <a:srgbClr val="E7E6E6">
                  <a:lumMod val="25000"/>
                </a:srgbClr>
              </a:solidFill>
              <a:latin typeface="Calibri"/>
            </a:endParaRPr>
          </a:p>
        </p:txBody>
      </p:sp>
      <p:sp>
        <p:nvSpPr>
          <p:cNvPr id="34" name="Rounded Rectangle 33"/>
          <p:cNvSpPr/>
          <p:nvPr/>
        </p:nvSpPr>
        <p:spPr>
          <a:xfrm flipH="1">
            <a:off x="193819" y="3931433"/>
            <a:ext cx="1000726" cy="485913"/>
          </a:xfrm>
          <a:prstGeom prst="roundRect">
            <a:avLst/>
          </a:prstGeom>
          <a:solidFill>
            <a:schemeClr val="accent5">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Lecture</a:t>
            </a:r>
            <a:endParaRPr lang="en-US" sz="1400" b="1" dirty="0">
              <a:solidFill>
                <a:srgbClr val="E7E6E6">
                  <a:lumMod val="25000"/>
                </a:srgbClr>
              </a:solidFill>
              <a:latin typeface="Calibri"/>
            </a:endParaRPr>
          </a:p>
        </p:txBody>
      </p:sp>
      <p:sp>
        <p:nvSpPr>
          <p:cNvPr id="35" name="Rounded Rectangle 34"/>
          <p:cNvSpPr/>
          <p:nvPr/>
        </p:nvSpPr>
        <p:spPr>
          <a:xfrm flipH="1">
            <a:off x="201746" y="210926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Group</a:t>
            </a:r>
          </a:p>
          <a:p>
            <a:pPr algn="ctr"/>
            <a:r>
              <a:rPr lang="en-US" sz="1400" b="1" dirty="0" smtClean="0">
                <a:solidFill>
                  <a:srgbClr val="E7E6E6">
                    <a:lumMod val="25000"/>
                  </a:srgbClr>
                </a:solidFill>
                <a:latin typeface="Calibri"/>
              </a:rPr>
              <a:t>work</a:t>
            </a:r>
            <a:endParaRPr lang="en-US" sz="1400" b="1" dirty="0">
              <a:solidFill>
                <a:srgbClr val="E7E6E6">
                  <a:lumMod val="25000"/>
                </a:srgbClr>
              </a:solidFill>
              <a:latin typeface="Calibri"/>
            </a:endParaRPr>
          </a:p>
        </p:txBody>
      </p:sp>
      <p:sp>
        <p:nvSpPr>
          <p:cNvPr id="36" name="Rounded Rectangle 35"/>
          <p:cNvSpPr/>
          <p:nvPr/>
        </p:nvSpPr>
        <p:spPr>
          <a:xfrm flipH="1">
            <a:off x="201746" y="2677821"/>
            <a:ext cx="1000726" cy="451786"/>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Make meaning</a:t>
            </a:r>
            <a:endParaRPr lang="en-US" sz="1400" b="1" dirty="0">
              <a:solidFill>
                <a:srgbClr val="E7E6E6">
                  <a:lumMod val="25000"/>
                </a:srgbClr>
              </a:solidFill>
              <a:latin typeface="Calibri"/>
            </a:endParaRPr>
          </a:p>
        </p:txBody>
      </p:sp>
      <p:sp>
        <p:nvSpPr>
          <p:cNvPr id="37" name="Rounded Rectangle 36"/>
          <p:cNvSpPr/>
          <p:nvPr/>
        </p:nvSpPr>
        <p:spPr>
          <a:xfrm>
            <a:off x="201746" y="3225210"/>
            <a:ext cx="1000726" cy="485913"/>
          </a:xfrm>
          <a:prstGeom prst="roundRect">
            <a:avLst/>
          </a:prstGeom>
          <a:solidFill>
            <a:schemeClr val="accent6">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Reflect</a:t>
            </a:r>
            <a:endParaRPr lang="en-US" sz="1400" b="1" dirty="0">
              <a:solidFill>
                <a:srgbClr val="E7E6E6">
                  <a:lumMod val="25000"/>
                </a:srgbClr>
              </a:solidFill>
              <a:latin typeface="Calibri"/>
            </a:endParaRPr>
          </a:p>
        </p:txBody>
      </p:sp>
      <p:sp>
        <p:nvSpPr>
          <p:cNvPr id="38" name="Rounded Rectangle 37"/>
          <p:cNvSpPr/>
          <p:nvPr/>
        </p:nvSpPr>
        <p:spPr>
          <a:xfrm flipH="1">
            <a:off x="216469" y="5753461"/>
            <a:ext cx="1000726" cy="485913"/>
          </a:xfrm>
          <a:prstGeom prst="roundRect">
            <a:avLst/>
          </a:prstGeom>
          <a:solidFill>
            <a:schemeClr val="accent2">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E7E6E6">
                    <a:lumMod val="25000"/>
                  </a:srgbClr>
                </a:solidFill>
                <a:latin typeface="Calibri"/>
              </a:rPr>
              <a:t>Instruc</a:t>
            </a:r>
            <a:r>
              <a:rPr lang="en-US" sz="1400" b="1" dirty="0" smtClean="0">
                <a:solidFill>
                  <a:srgbClr val="E7E6E6">
                    <a:lumMod val="25000"/>
                  </a:srgbClr>
                </a:solidFill>
                <a:latin typeface="Calibri"/>
              </a:rPr>
              <a:t> – </a:t>
            </a:r>
            <a:br>
              <a:rPr lang="en-US" sz="1400" b="1" dirty="0" smtClean="0">
                <a:solidFill>
                  <a:srgbClr val="E7E6E6">
                    <a:lumMod val="25000"/>
                  </a:srgbClr>
                </a:solidFill>
                <a:latin typeface="Calibri"/>
              </a:rPr>
            </a:br>
            <a:r>
              <a:rPr lang="en-US" sz="1400" b="1" dirty="0" err="1" smtClean="0">
                <a:solidFill>
                  <a:srgbClr val="E7E6E6">
                    <a:lumMod val="25000"/>
                  </a:srgbClr>
                </a:solidFill>
                <a:latin typeface="Calibri"/>
              </a:rPr>
              <a:t>tions</a:t>
            </a:r>
            <a:endParaRPr lang="en-US" sz="1400" b="1" dirty="0">
              <a:solidFill>
                <a:srgbClr val="E7E6E6">
                  <a:lumMod val="25000"/>
                </a:srgbClr>
              </a:solidFill>
              <a:latin typeface="Calibri"/>
            </a:endParaRPr>
          </a:p>
        </p:txBody>
      </p:sp>
      <p:sp>
        <p:nvSpPr>
          <p:cNvPr id="39" name="Rounded Rectangle 38"/>
          <p:cNvSpPr/>
          <p:nvPr/>
        </p:nvSpPr>
        <p:spPr>
          <a:xfrm flipH="1">
            <a:off x="166414" y="450686"/>
            <a:ext cx="1000726" cy="485913"/>
          </a:xfrm>
          <a:prstGeom prst="roundRect">
            <a:avLst/>
          </a:prstGeom>
          <a:solidFill>
            <a:schemeClr val="accent2">
              <a:lumMod val="40000"/>
              <a:lumOff val="60000"/>
            </a:schemeClr>
          </a:solidFill>
          <a:ln>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E7E6E6">
                    <a:lumMod val="25000"/>
                  </a:srgbClr>
                </a:solidFill>
                <a:latin typeface="Calibri"/>
              </a:rPr>
              <a:t>Videos</a:t>
            </a:r>
            <a:endParaRPr lang="en-US" sz="1400" b="1" dirty="0">
              <a:solidFill>
                <a:srgbClr val="E7E6E6">
                  <a:lumMod val="25000"/>
                </a:srgbClr>
              </a:solidFill>
              <a:latin typeface="Calibri"/>
            </a:endParaRPr>
          </a:p>
        </p:txBody>
      </p:sp>
    </p:spTree>
    <p:extLst>
      <p:ext uri="{BB962C8B-B14F-4D97-AF65-F5344CB8AC3E}">
        <p14:creationId xmlns:p14="http://schemas.microsoft.com/office/powerpoint/2010/main" val="85647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3.7037E-6 L 0.00017 -0.05301 " pathEditMode="relative" rAng="0" ptsTypes="AA">
                                      <p:cBhvr>
                                        <p:cTn id="6" dur="2000" fill="hold"/>
                                        <p:tgtEl>
                                          <p:spTgt spid="25"/>
                                        </p:tgtEl>
                                        <p:attrNameLst>
                                          <p:attrName>ppt_x</p:attrName>
                                          <p:attrName>ppt_y</p:attrName>
                                        </p:attrNameLst>
                                      </p:cBhvr>
                                      <p:rCtr x="0" y="-266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61111E-6 3.7037E-6 L 3.61111E-6 0.06435 " pathEditMode="relative" rAng="0" ptsTypes="AA">
                                      <p:cBhvr>
                                        <p:cTn id="10" dur="2000" fill="hold"/>
                                        <p:tgtEl>
                                          <p:spTgt spid="26"/>
                                        </p:tgtEl>
                                        <p:attrNameLst>
                                          <p:attrName>ppt_x</p:attrName>
                                          <p:attrName>ppt_y</p:attrName>
                                        </p:attrNameLst>
                                      </p:cBhvr>
                                      <p:rCtr x="0" y="321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05556E-6 -4.81481E-6 L -3.05556E-6 0.03241 " pathEditMode="relative" rAng="0" ptsTypes="AA">
                                      <p:cBhvr>
                                        <p:cTn id="14" dur="2000" fill="hold"/>
                                        <p:tgtEl>
                                          <p:spTgt spid="27"/>
                                        </p:tgtEl>
                                        <p:attrNameLst>
                                          <p:attrName>ppt_x</p:attrName>
                                          <p:attrName>ppt_y</p:attrName>
                                        </p:attrNameLst>
                                      </p:cBhvr>
                                      <p:rCtr x="0" y="162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3.33333E-6 -4.81481E-6 L 0.13194 0.1125 " pathEditMode="relative" rAng="0" ptsTypes="AA">
                                      <p:cBhvr>
                                        <p:cTn id="18" dur="500" fill="hold"/>
                                        <p:tgtEl>
                                          <p:spTgt spid="39"/>
                                        </p:tgtEl>
                                        <p:attrNameLst>
                                          <p:attrName>ppt_x</p:attrName>
                                          <p:attrName>ppt_y</p:attrName>
                                        </p:attrNameLst>
                                      </p:cBhvr>
                                      <p:rCtr x="6597" y="5625"/>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1.94444E-6 1.85185E-6 L 0.30451 -0.02176 " pathEditMode="relative" rAng="0" ptsTypes="AA">
                                      <p:cBhvr>
                                        <p:cTn id="22" dur="500" fill="hold"/>
                                        <p:tgtEl>
                                          <p:spTgt spid="33"/>
                                        </p:tgtEl>
                                        <p:attrNameLst>
                                          <p:attrName>ppt_x</p:attrName>
                                          <p:attrName>ppt_y</p:attrName>
                                        </p:attrNameLst>
                                      </p:cBhvr>
                                      <p:rCtr x="15226" y="-1088"/>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3.88889E-6 0 L 0.48732 -0.10486 " pathEditMode="relative" rAng="0" ptsTypes="AA">
                                      <p:cBhvr>
                                        <p:cTn id="26" dur="500" fill="hold"/>
                                        <p:tgtEl>
                                          <p:spTgt spid="31"/>
                                        </p:tgtEl>
                                        <p:attrNameLst>
                                          <p:attrName>ppt_x</p:attrName>
                                          <p:attrName>ppt_y</p:attrName>
                                        </p:attrNameLst>
                                      </p:cBhvr>
                                      <p:rCtr x="24358" y="-5255"/>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1.38889E-6 4.44444E-6 L 0.15 -0.18079 " pathEditMode="relative" rAng="0" ptsTypes="AA">
                                      <p:cBhvr>
                                        <p:cTn id="30" dur="500" fill="hold"/>
                                        <p:tgtEl>
                                          <p:spTgt spid="38"/>
                                        </p:tgtEl>
                                        <p:attrNameLst>
                                          <p:attrName>ppt_x</p:attrName>
                                          <p:attrName>ppt_y</p:attrName>
                                        </p:attrNameLst>
                                      </p:cBhvr>
                                      <p:rCtr x="7500" y="-9051"/>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3.88889E-6 4.44444E-6 L 0.24375 0.43819 " pathEditMode="relative" rAng="0" ptsTypes="AA">
                                      <p:cBhvr>
                                        <p:cTn id="34" dur="500" fill="hold"/>
                                        <p:tgtEl>
                                          <p:spTgt spid="35"/>
                                        </p:tgtEl>
                                        <p:attrNameLst>
                                          <p:attrName>ppt_x</p:attrName>
                                          <p:attrName>ppt_y</p:attrName>
                                        </p:attrNameLst>
                                      </p:cBhvr>
                                      <p:rCtr x="12188" y="21898"/>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1.94444E-6 -4.81481E-6 L 0.3658 0.20649 " pathEditMode="relative" rAng="0" ptsTypes="AA">
                                      <p:cBhvr>
                                        <p:cTn id="38" dur="500" fill="hold"/>
                                        <p:tgtEl>
                                          <p:spTgt spid="34"/>
                                        </p:tgtEl>
                                        <p:attrNameLst>
                                          <p:attrName>ppt_x</p:attrName>
                                          <p:attrName>ppt_y</p:attrName>
                                        </p:attrNameLst>
                                      </p:cBhvr>
                                      <p:rCtr x="18281" y="10324"/>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3.88889E-6 1.48148E-6 L 0.60711 0.07616 " pathEditMode="relative" rAng="0" ptsTypes="AA">
                                      <p:cBhvr>
                                        <p:cTn id="42" dur="500" fill="hold"/>
                                        <p:tgtEl>
                                          <p:spTgt spid="32"/>
                                        </p:tgtEl>
                                        <p:attrNameLst>
                                          <p:attrName>ppt_x</p:attrName>
                                          <p:attrName>ppt_y</p:attrName>
                                        </p:attrNameLst>
                                      </p:cBhvr>
                                      <p:rCtr x="30347" y="3796"/>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3.88889E-6 3.7037E-7 L 0.48715 0.39143 " pathEditMode="relative" rAng="0" ptsTypes="AA">
                                      <p:cBhvr>
                                        <p:cTn id="46" dur="500" fill="hold"/>
                                        <p:tgtEl>
                                          <p:spTgt spid="36"/>
                                        </p:tgtEl>
                                        <p:attrNameLst>
                                          <p:attrName>ppt_x</p:attrName>
                                          <p:attrName>ppt_y</p:attrName>
                                        </p:attrNameLst>
                                      </p:cBhvr>
                                      <p:rCtr x="24358" y="19560"/>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3.88889E-6 1.48148E-6 L 0.69652 -0.11644 " pathEditMode="relative" rAng="0" ptsTypes="AA">
                                      <p:cBhvr>
                                        <p:cTn id="50" dur="500" fill="hold"/>
                                        <p:tgtEl>
                                          <p:spTgt spid="30"/>
                                        </p:tgtEl>
                                        <p:attrNameLst>
                                          <p:attrName>ppt_x</p:attrName>
                                          <p:attrName>ppt_y</p:attrName>
                                        </p:attrNameLst>
                                      </p:cBhvr>
                                      <p:rCtr x="34826" y="-5833"/>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3.88889E-6 2.96296E-6 L 0.64375 -0.28473 " pathEditMode="relative" rAng="0" ptsTypes="AA">
                                      <p:cBhvr>
                                        <p:cTn id="54" dur="500" fill="hold"/>
                                        <p:tgtEl>
                                          <p:spTgt spid="37"/>
                                        </p:tgtEl>
                                        <p:attrNameLst>
                                          <p:attrName>ppt_x</p:attrName>
                                          <p:attrName>ppt_y</p:attrName>
                                        </p:attrNameLst>
                                      </p:cBhvr>
                                      <p:rCtr x="32188" y="-1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817222" y="3527425"/>
            <a:ext cx="1170608" cy="400110"/>
          </a:xfrm>
          <a:prstGeom prst="rect">
            <a:avLst/>
          </a:prstGeom>
          <a:noFill/>
        </p:spPr>
        <p:txBody>
          <a:bodyPr wrap="square" rtlCol="0">
            <a:spAutoFit/>
          </a:bodyPr>
          <a:lstStyle/>
          <a:p>
            <a:r>
              <a:rPr lang="en-US" sz="2000" dirty="0" smtClean="0"/>
              <a:t>Outcome</a:t>
            </a:r>
            <a:endParaRPr lang="en-US" sz="2000" dirty="0"/>
          </a:p>
        </p:txBody>
      </p:sp>
      <p:grpSp>
        <p:nvGrpSpPr>
          <p:cNvPr id="7" name="Group 6"/>
          <p:cNvGrpSpPr/>
          <p:nvPr/>
        </p:nvGrpSpPr>
        <p:grpSpPr>
          <a:xfrm flipV="1">
            <a:off x="1886225" y="2325830"/>
            <a:ext cx="4947485" cy="3337345"/>
            <a:chOff x="3964602" y="2429565"/>
            <a:chExt cx="3686320" cy="2528957"/>
          </a:xfrm>
        </p:grpSpPr>
        <p:sp>
          <p:nvSpPr>
            <p:cNvPr id="8" name="Arc 7"/>
            <p:cNvSpPr/>
            <p:nvPr/>
          </p:nvSpPr>
          <p:spPr>
            <a:xfrm>
              <a:off x="3964602" y="2429565"/>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Arc 8"/>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 name="Straight Arrow Connector 10"/>
          <p:cNvCxnSpPr/>
          <p:nvPr/>
        </p:nvCxnSpPr>
        <p:spPr>
          <a:xfrm flipV="1">
            <a:off x="1877384" y="3730553"/>
            <a:ext cx="5068964" cy="55217"/>
          </a:xfrm>
          <a:prstGeom prst="straightConnector1">
            <a:avLst/>
          </a:prstGeom>
          <a:ln w="19050" cmpd="sng">
            <a:solidFill>
              <a:schemeClr val="bg1">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833212" y="1870853"/>
            <a:ext cx="4980614" cy="3337346"/>
            <a:chOff x="3939918" y="2429565"/>
            <a:chExt cx="3711004" cy="2528958"/>
          </a:xfrm>
        </p:grpSpPr>
        <p:sp>
          <p:nvSpPr>
            <p:cNvPr id="13" name="Arc 12"/>
            <p:cNvSpPr/>
            <p:nvPr/>
          </p:nvSpPr>
          <p:spPr>
            <a:xfrm>
              <a:off x="3939918" y="2429566"/>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Arc 13"/>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TextBox 14"/>
          <p:cNvSpPr txBox="1"/>
          <p:nvPr/>
        </p:nvSpPr>
        <p:spPr>
          <a:xfrm rot="16200000">
            <a:off x="6559238" y="3543158"/>
            <a:ext cx="1498668" cy="400110"/>
          </a:xfrm>
          <a:prstGeom prst="rect">
            <a:avLst/>
          </a:prstGeom>
          <a:noFill/>
        </p:spPr>
        <p:txBody>
          <a:bodyPr wrap="square" rtlCol="0">
            <a:spAutoFit/>
          </a:bodyPr>
          <a:lstStyle/>
          <a:p>
            <a:r>
              <a:rPr lang="en-US" sz="2000" dirty="0" smtClean="0"/>
              <a:t>Assessment</a:t>
            </a:r>
            <a:endParaRPr lang="en-US" sz="2000" dirty="0"/>
          </a:p>
        </p:txBody>
      </p:sp>
      <p:sp>
        <p:nvSpPr>
          <p:cNvPr id="17" name="Rounded Rectangle 16"/>
          <p:cNvSpPr/>
          <p:nvPr/>
        </p:nvSpPr>
        <p:spPr>
          <a:xfrm rot="18196527">
            <a:off x="1371073" y="2284120"/>
            <a:ext cx="1000726" cy="485913"/>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Instructions</a:t>
            </a:r>
            <a:endParaRPr lang="en-US" b="1" dirty="0"/>
          </a:p>
        </p:txBody>
      </p:sp>
      <p:sp>
        <p:nvSpPr>
          <p:cNvPr id="18" name="Rounded Rectangle 17"/>
          <p:cNvSpPr/>
          <p:nvPr/>
        </p:nvSpPr>
        <p:spPr>
          <a:xfrm rot="3403473" flipH="1">
            <a:off x="1434728" y="4784959"/>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Instructions</a:t>
            </a:r>
            <a:endParaRPr lang="en-US" b="1" dirty="0"/>
          </a:p>
        </p:txBody>
      </p:sp>
      <p:sp>
        <p:nvSpPr>
          <p:cNvPr id="19" name="Rounded Rectangle 18"/>
          <p:cNvSpPr/>
          <p:nvPr/>
        </p:nvSpPr>
        <p:spPr>
          <a:xfrm flipH="1">
            <a:off x="4354034" y="5792924"/>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Lecture</a:t>
            </a:r>
            <a:endParaRPr lang="en-US" b="1" dirty="0"/>
          </a:p>
        </p:txBody>
      </p:sp>
      <p:sp>
        <p:nvSpPr>
          <p:cNvPr id="20" name="Rounded Rectangle 19"/>
          <p:cNvSpPr/>
          <p:nvPr/>
        </p:nvSpPr>
        <p:spPr>
          <a:xfrm rot="1557945" flipH="1">
            <a:off x="2620432" y="5546214"/>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Group</a:t>
            </a:r>
          </a:p>
          <a:p>
            <a:pPr algn="ctr"/>
            <a:r>
              <a:rPr lang="en-US" b="1" dirty="0" smtClean="0"/>
              <a:t>work</a:t>
            </a:r>
            <a:endParaRPr lang="en-US" b="1" dirty="0"/>
          </a:p>
        </p:txBody>
      </p:sp>
      <p:sp>
        <p:nvSpPr>
          <p:cNvPr id="22" name="Rounded Rectangle 21"/>
          <p:cNvSpPr/>
          <p:nvPr/>
        </p:nvSpPr>
        <p:spPr>
          <a:xfrm rot="19137677" flipH="1">
            <a:off x="6053102" y="5148136"/>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Feedback</a:t>
            </a:r>
            <a:endParaRPr lang="en-US" sz="1400" b="1" dirty="0"/>
          </a:p>
        </p:txBody>
      </p:sp>
      <p:sp>
        <p:nvSpPr>
          <p:cNvPr id="23" name="Rounded Rectangle 22"/>
          <p:cNvSpPr/>
          <p:nvPr/>
        </p:nvSpPr>
        <p:spPr>
          <a:xfrm rot="20422338">
            <a:off x="2468750" y="1320612"/>
            <a:ext cx="1000726" cy="712746"/>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Book and podcast</a:t>
            </a:r>
            <a:endParaRPr lang="en-US" b="1" dirty="0"/>
          </a:p>
        </p:txBody>
      </p:sp>
      <p:sp>
        <p:nvSpPr>
          <p:cNvPr id="24" name="Rounded Rectangle 23"/>
          <p:cNvSpPr/>
          <p:nvPr/>
        </p:nvSpPr>
        <p:spPr>
          <a:xfrm>
            <a:off x="4011439" y="1070269"/>
            <a:ext cx="1267189" cy="800584"/>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Practice questions and quiz</a:t>
            </a:r>
            <a:endParaRPr lang="en-US" b="1" dirty="0"/>
          </a:p>
        </p:txBody>
      </p:sp>
      <p:sp>
        <p:nvSpPr>
          <p:cNvPr id="25" name="Rounded Rectangle 24"/>
          <p:cNvSpPr/>
          <p:nvPr/>
        </p:nvSpPr>
        <p:spPr>
          <a:xfrm rot="1808827">
            <a:off x="5662806" y="1821746"/>
            <a:ext cx="1428624" cy="485913"/>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Discussion board</a:t>
            </a:r>
            <a:endParaRPr lang="en-US" b="1" dirty="0"/>
          </a:p>
        </p:txBody>
      </p:sp>
      <p:sp>
        <p:nvSpPr>
          <p:cNvPr id="31" name="TextBox 30"/>
          <p:cNvSpPr txBox="1"/>
          <p:nvPr/>
        </p:nvSpPr>
        <p:spPr>
          <a:xfrm rot="16200000">
            <a:off x="1782156" y="3105395"/>
            <a:ext cx="1098837" cy="369332"/>
          </a:xfrm>
          <a:prstGeom prst="rect">
            <a:avLst/>
          </a:prstGeom>
          <a:noFill/>
        </p:spPr>
        <p:txBody>
          <a:bodyPr wrap="square" rtlCol="0">
            <a:spAutoFit/>
          </a:bodyPr>
          <a:lstStyle/>
          <a:p>
            <a:pPr algn="ctr"/>
            <a:r>
              <a:rPr lang="en-US" dirty="0" smtClean="0"/>
              <a:t>Content</a:t>
            </a:r>
            <a:endParaRPr lang="en-US" dirty="0"/>
          </a:p>
        </p:txBody>
      </p:sp>
      <p:sp>
        <p:nvSpPr>
          <p:cNvPr id="32" name="TextBox 31"/>
          <p:cNvSpPr txBox="1"/>
          <p:nvPr/>
        </p:nvSpPr>
        <p:spPr>
          <a:xfrm rot="16200000">
            <a:off x="3007717" y="2952617"/>
            <a:ext cx="1454626" cy="369332"/>
          </a:xfrm>
          <a:prstGeom prst="rect">
            <a:avLst/>
          </a:prstGeom>
          <a:noFill/>
        </p:spPr>
        <p:txBody>
          <a:bodyPr wrap="square" rtlCol="0">
            <a:spAutoFit/>
          </a:bodyPr>
          <a:lstStyle/>
          <a:p>
            <a:pPr algn="ctr"/>
            <a:r>
              <a:rPr lang="en-US" dirty="0" smtClean="0"/>
              <a:t>Application</a:t>
            </a:r>
            <a:endParaRPr lang="en-US" dirty="0"/>
          </a:p>
        </p:txBody>
      </p:sp>
      <p:sp>
        <p:nvSpPr>
          <p:cNvPr id="53" name="TextBox 52"/>
          <p:cNvSpPr txBox="1"/>
          <p:nvPr/>
        </p:nvSpPr>
        <p:spPr>
          <a:xfrm rot="16200000">
            <a:off x="4368749" y="2895847"/>
            <a:ext cx="1625625" cy="369332"/>
          </a:xfrm>
          <a:prstGeom prst="rect">
            <a:avLst/>
          </a:prstGeom>
          <a:noFill/>
        </p:spPr>
        <p:txBody>
          <a:bodyPr wrap="square" rtlCol="0">
            <a:spAutoFit/>
          </a:bodyPr>
          <a:lstStyle/>
          <a:p>
            <a:pPr algn="ctr"/>
            <a:r>
              <a:rPr lang="en-US" dirty="0" smtClean="0"/>
              <a:t>Engagement</a:t>
            </a:r>
            <a:endParaRPr lang="en-US" dirty="0"/>
          </a:p>
        </p:txBody>
      </p:sp>
      <p:sp>
        <p:nvSpPr>
          <p:cNvPr id="100" name="TextBox 99"/>
          <p:cNvSpPr txBox="1"/>
          <p:nvPr/>
        </p:nvSpPr>
        <p:spPr>
          <a:xfrm>
            <a:off x="1953944" y="143580"/>
            <a:ext cx="4929363" cy="584775"/>
          </a:xfrm>
          <a:prstGeom prst="rect">
            <a:avLst/>
          </a:prstGeom>
          <a:noFill/>
        </p:spPr>
        <p:txBody>
          <a:bodyPr wrap="none" rtlCol="0">
            <a:spAutoFit/>
          </a:bodyPr>
          <a:lstStyle/>
          <a:p>
            <a:pPr algn="ctr"/>
            <a:r>
              <a:rPr lang="en-US" sz="3200" b="1" dirty="0" smtClean="0">
                <a:solidFill>
                  <a:schemeClr val="tx1">
                    <a:lumMod val="65000"/>
                    <a:lumOff val="35000"/>
                  </a:schemeClr>
                </a:solidFill>
              </a:rPr>
              <a:t>An example from BCEM 393</a:t>
            </a:r>
            <a:endParaRPr lang="en-US" sz="3200" b="1" dirty="0">
              <a:solidFill>
                <a:schemeClr val="tx1">
                  <a:lumMod val="65000"/>
                  <a:lumOff val="35000"/>
                </a:schemeClr>
              </a:solidFill>
            </a:endParaRPr>
          </a:p>
        </p:txBody>
      </p:sp>
      <p:sp>
        <p:nvSpPr>
          <p:cNvPr id="4" name="Rectangle 3"/>
          <p:cNvSpPr/>
          <p:nvPr/>
        </p:nvSpPr>
        <p:spPr>
          <a:xfrm>
            <a:off x="2516241" y="2825864"/>
            <a:ext cx="706271" cy="1208642"/>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3932912" y="3141984"/>
            <a:ext cx="706271" cy="12086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56485" y="3347338"/>
            <a:ext cx="706271" cy="1208642"/>
          </a:xfrm>
          <a:prstGeom prst="rect">
            <a:avLst/>
          </a:prstGeom>
          <a:noFill/>
          <a:ln w="38100" cmpd="sng">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920355" y="1966283"/>
            <a:ext cx="862257" cy="369332"/>
          </a:xfrm>
          <a:prstGeom prst="rect">
            <a:avLst/>
          </a:prstGeom>
          <a:noFill/>
        </p:spPr>
        <p:txBody>
          <a:bodyPr wrap="square" rtlCol="0">
            <a:spAutoFit/>
          </a:bodyPr>
          <a:lstStyle/>
          <a:p>
            <a:r>
              <a:rPr lang="en-US" dirty="0" smtClean="0">
                <a:solidFill>
                  <a:schemeClr val="tx1">
                    <a:lumMod val="65000"/>
                    <a:lumOff val="35000"/>
                  </a:schemeClr>
                </a:solidFill>
              </a:rPr>
              <a:t>Online</a:t>
            </a:r>
            <a:endParaRPr lang="en-US" dirty="0">
              <a:solidFill>
                <a:schemeClr val="tx1">
                  <a:lumMod val="65000"/>
                  <a:lumOff val="35000"/>
                </a:schemeClr>
              </a:solidFill>
            </a:endParaRPr>
          </a:p>
        </p:txBody>
      </p:sp>
      <p:sp>
        <p:nvSpPr>
          <p:cNvPr id="27" name="TextBox 26"/>
          <p:cNvSpPr txBox="1"/>
          <p:nvPr/>
        </p:nvSpPr>
        <p:spPr>
          <a:xfrm>
            <a:off x="3741028" y="5202086"/>
            <a:ext cx="1220911" cy="369332"/>
          </a:xfrm>
          <a:prstGeom prst="rect">
            <a:avLst/>
          </a:prstGeom>
          <a:noFill/>
        </p:spPr>
        <p:txBody>
          <a:bodyPr wrap="square" rtlCol="0">
            <a:spAutoFit/>
          </a:bodyPr>
          <a:lstStyle/>
          <a:p>
            <a:r>
              <a:rPr lang="en-US" dirty="0" smtClean="0">
                <a:solidFill>
                  <a:schemeClr val="tx1">
                    <a:lumMod val="65000"/>
                    <a:lumOff val="35000"/>
                  </a:schemeClr>
                </a:solidFill>
              </a:rPr>
              <a:t>Classroom</a:t>
            </a:r>
            <a:endParaRPr lang="en-US" dirty="0">
              <a:solidFill>
                <a:schemeClr val="tx1">
                  <a:lumMod val="65000"/>
                  <a:lumOff val="35000"/>
                </a:schemeClr>
              </a:solidFill>
            </a:endParaRPr>
          </a:p>
        </p:txBody>
      </p:sp>
    </p:spTree>
    <p:extLst>
      <p:ext uri="{BB962C8B-B14F-4D97-AF65-F5344CB8AC3E}">
        <p14:creationId xmlns:p14="http://schemas.microsoft.com/office/powerpoint/2010/main" val="2629957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 a typical class (50 min)</a:t>
            </a:r>
            <a:endParaRPr lang="en-US" dirty="0"/>
          </a:p>
        </p:txBody>
      </p:sp>
      <p:sp>
        <p:nvSpPr>
          <p:cNvPr id="3" name="Content Placeholder 2"/>
          <p:cNvSpPr>
            <a:spLocks noGrp="1"/>
          </p:cNvSpPr>
          <p:nvPr>
            <p:ph idx="1"/>
          </p:nvPr>
        </p:nvSpPr>
        <p:spPr>
          <a:xfrm>
            <a:off x="457200" y="1600200"/>
            <a:ext cx="8229600" cy="4867168"/>
          </a:xfrm>
        </p:spPr>
        <p:txBody>
          <a:bodyPr>
            <a:normAutofit fontScale="70000" lnSpcReduction="20000"/>
          </a:bodyPr>
          <a:lstStyle/>
          <a:p>
            <a:r>
              <a:rPr lang="en-US" dirty="0" smtClean="0"/>
              <a:t>Start with 5-10 mini lecture (review, missing pieces, new information, set up case study)</a:t>
            </a:r>
          </a:p>
          <a:p>
            <a:pPr lvl="1"/>
            <a:r>
              <a:rPr lang="en-US" dirty="0" smtClean="0"/>
              <a:t>Present case-study, mini lecture</a:t>
            </a:r>
            <a:endParaRPr lang="en-US" dirty="0"/>
          </a:p>
          <a:p>
            <a:pPr lvl="1"/>
            <a:r>
              <a:rPr lang="en-US" dirty="0" smtClean="0"/>
              <a:t>Prepare worksheets or other activities (students create meaning themselves)</a:t>
            </a:r>
          </a:p>
          <a:p>
            <a:pPr lvl="2"/>
            <a:r>
              <a:rPr lang="en-US" dirty="0" smtClean="0"/>
              <a:t>Target areas students generally have trouble with</a:t>
            </a:r>
          </a:p>
          <a:p>
            <a:pPr marL="457200" lvl="1" indent="0">
              <a:buNone/>
            </a:pPr>
            <a:endParaRPr lang="en-US" dirty="0" smtClean="0"/>
          </a:p>
          <a:p>
            <a:r>
              <a:rPr lang="en-US" dirty="0" smtClean="0"/>
              <a:t>Work time (30 minutes) (mix it up!)</a:t>
            </a:r>
          </a:p>
          <a:p>
            <a:pPr lvl="1"/>
            <a:r>
              <a:rPr lang="en-US" dirty="0" smtClean="0"/>
              <a:t>Circulate and help students</a:t>
            </a:r>
          </a:p>
          <a:p>
            <a:pPr marL="457200" lvl="1" indent="0">
              <a:buNone/>
            </a:pPr>
            <a:endParaRPr lang="en-US" dirty="0" smtClean="0"/>
          </a:p>
          <a:p>
            <a:r>
              <a:rPr lang="en-US" dirty="0" smtClean="0"/>
              <a:t>Students hand in work</a:t>
            </a:r>
          </a:p>
          <a:p>
            <a:pPr marL="0" indent="0">
              <a:buNone/>
            </a:pPr>
            <a:endParaRPr lang="en-US" dirty="0" smtClean="0"/>
          </a:p>
          <a:p>
            <a:r>
              <a:rPr lang="en-US" dirty="0" smtClean="0"/>
              <a:t>Review and discuss case study (10 minutes)</a:t>
            </a:r>
          </a:p>
          <a:p>
            <a:pPr lvl="1"/>
            <a:r>
              <a:rPr lang="en-US" dirty="0" smtClean="0"/>
              <a:t>Review questions asked during work time</a:t>
            </a:r>
          </a:p>
          <a:p>
            <a:pPr lvl="1"/>
            <a:r>
              <a:rPr lang="en-US" dirty="0" smtClean="0"/>
              <a:t>Students leave with the correct answer!!!</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537943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Outcomes</a:t>
            </a:r>
            <a:endParaRPr lang="en-US" dirty="0"/>
          </a:p>
        </p:txBody>
      </p:sp>
      <p:sp>
        <p:nvSpPr>
          <p:cNvPr id="3" name="Content Placeholder 2"/>
          <p:cNvSpPr>
            <a:spLocks noGrp="1"/>
          </p:cNvSpPr>
          <p:nvPr>
            <p:ph idx="1"/>
          </p:nvPr>
        </p:nvSpPr>
        <p:spPr/>
        <p:txBody>
          <a:bodyPr>
            <a:normAutofit/>
          </a:bodyPr>
          <a:lstStyle/>
          <a:p>
            <a:r>
              <a:rPr lang="en-US" dirty="0" smtClean="0"/>
              <a:t>Conceptualize what flipped learning looks like</a:t>
            </a:r>
          </a:p>
          <a:p>
            <a:r>
              <a:rPr lang="en-US" dirty="0" smtClean="0"/>
              <a:t>Determine a starting point to flipping your classroom</a:t>
            </a:r>
          </a:p>
          <a:p>
            <a:r>
              <a:rPr lang="en-US" dirty="0" smtClean="0"/>
              <a:t>Create a flipped lesson</a:t>
            </a:r>
          </a:p>
          <a:p>
            <a:r>
              <a:rPr lang="en-US" dirty="0" smtClean="0"/>
              <a:t>Explore some of the technology available and apply to your flipped lesson</a:t>
            </a:r>
          </a:p>
          <a:p>
            <a:r>
              <a:rPr lang="en-US" dirty="0" smtClean="0"/>
              <a:t>Evaluate your flipped lesson</a:t>
            </a:r>
          </a:p>
          <a:p>
            <a:endParaRPr lang="en-US" dirty="0" smtClean="0"/>
          </a:p>
        </p:txBody>
      </p:sp>
    </p:spTree>
    <p:extLst>
      <p:ext uri="{BB962C8B-B14F-4D97-AF65-F5344CB8AC3E}">
        <p14:creationId xmlns:p14="http://schemas.microsoft.com/office/powerpoint/2010/main" val="3965248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93782" y="3166165"/>
            <a:ext cx="1044156" cy="541130"/>
          </a:xfrm>
          <a:prstGeom prst="ellipse">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FLIC 1</a:t>
            </a:r>
            <a:endParaRPr lang="en-US" dirty="0">
              <a:solidFill>
                <a:schemeClr val="tx1">
                  <a:lumMod val="50000"/>
                  <a:lumOff val="50000"/>
                </a:schemeClr>
              </a:solidFill>
            </a:endParaRPr>
          </a:p>
        </p:txBody>
      </p:sp>
      <p:cxnSp>
        <p:nvCxnSpPr>
          <p:cNvPr id="3" name="Straight Arrow Connector 2"/>
          <p:cNvCxnSpPr/>
          <p:nvPr/>
        </p:nvCxnSpPr>
        <p:spPr>
          <a:xfrm>
            <a:off x="2493153" y="3436730"/>
            <a:ext cx="21029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802839" y="3166165"/>
            <a:ext cx="1044156" cy="541130"/>
          </a:xfrm>
          <a:prstGeom prst="ellipse">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FLIC 2</a:t>
            </a:r>
            <a:endParaRPr lang="en-US" dirty="0">
              <a:solidFill>
                <a:schemeClr val="tx1">
                  <a:lumMod val="50000"/>
                  <a:lumOff val="50000"/>
                </a:schemeClr>
              </a:solidFill>
            </a:endParaRPr>
          </a:p>
        </p:txBody>
      </p:sp>
      <p:cxnSp>
        <p:nvCxnSpPr>
          <p:cNvPr id="5" name="Straight Arrow Connector 4"/>
          <p:cNvCxnSpPr/>
          <p:nvPr/>
        </p:nvCxnSpPr>
        <p:spPr>
          <a:xfrm>
            <a:off x="3902210" y="3436730"/>
            <a:ext cx="21029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4233804" y="3166165"/>
            <a:ext cx="1044156" cy="541130"/>
          </a:xfrm>
          <a:prstGeom prst="ellipse">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FLIC 3</a:t>
            </a:r>
            <a:endParaRPr lang="en-US" dirty="0">
              <a:solidFill>
                <a:schemeClr val="tx1">
                  <a:lumMod val="50000"/>
                  <a:lumOff val="50000"/>
                </a:schemeClr>
              </a:solidFill>
            </a:endParaRPr>
          </a:p>
        </p:txBody>
      </p:sp>
      <p:cxnSp>
        <p:nvCxnSpPr>
          <p:cNvPr id="7" name="Straight Arrow Connector 6"/>
          <p:cNvCxnSpPr/>
          <p:nvPr/>
        </p:nvCxnSpPr>
        <p:spPr>
          <a:xfrm>
            <a:off x="5333175" y="3436730"/>
            <a:ext cx="21029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5592751" y="3166165"/>
            <a:ext cx="1044156" cy="541130"/>
          </a:xfrm>
          <a:prstGeom prst="ellipse">
            <a:avLst/>
          </a:prstGeom>
          <a:noFill/>
          <a:ln w="381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FLIC ..</a:t>
            </a:r>
            <a:endParaRPr lang="en-US" dirty="0">
              <a:solidFill>
                <a:schemeClr val="tx1">
                  <a:lumMod val="50000"/>
                  <a:lumOff val="50000"/>
                </a:schemeClr>
              </a:solidFill>
            </a:endParaRPr>
          </a:p>
        </p:txBody>
      </p:sp>
      <p:cxnSp>
        <p:nvCxnSpPr>
          <p:cNvPr id="9" name="Straight Arrow Connector 8"/>
          <p:cNvCxnSpPr/>
          <p:nvPr/>
        </p:nvCxnSpPr>
        <p:spPr>
          <a:xfrm>
            <a:off x="6692122" y="3436730"/>
            <a:ext cx="21029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p:nvPr>
        </p:nvSpPr>
        <p:spPr/>
        <p:txBody>
          <a:bodyPr/>
          <a:lstStyle/>
          <a:p>
            <a:r>
              <a:rPr lang="en-US" dirty="0" smtClean="0"/>
              <a:t>Linking FLICS</a:t>
            </a:r>
            <a:endParaRPr lang="en-US" dirty="0"/>
          </a:p>
        </p:txBody>
      </p:sp>
      <p:sp>
        <p:nvSpPr>
          <p:cNvPr id="11" name="TextBox 10"/>
          <p:cNvSpPr txBox="1"/>
          <p:nvPr/>
        </p:nvSpPr>
        <p:spPr>
          <a:xfrm>
            <a:off x="6985361" y="2908726"/>
            <a:ext cx="1232153" cy="1077218"/>
          </a:xfrm>
          <a:prstGeom prst="rect">
            <a:avLst/>
          </a:prstGeom>
          <a:noFill/>
          <a:ln w="38100" cmpd="sng">
            <a:solidFill>
              <a:schemeClr val="tx1">
                <a:lumMod val="50000"/>
                <a:lumOff val="50000"/>
              </a:schemeClr>
            </a:solidFill>
          </a:ln>
        </p:spPr>
        <p:txBody>
          <a:bodyPr wrap="square" rtlCol="0">
            <a:spAutoFit/>
          </a:bodyPr>
          <a:lstStyle/>
          <a:p>
            <a:endParaRPr lang="en-US" dirty="0" smtClean="0"/>
          </a:p>
          <a:p>
            <a:pPr algn="ctr"/>
            <a:r>
              <a:rPr lang="en-US" sz="2800" b="1" dirty="0" smtClean="0">
                <a:solidFill>
                  <a:schemeClr val="tx1">
                    <a:lumMod val="50000"/>
                    <a:lumOff val="50000"/>
                  </a:schemeClr>
                </a:solidFill>
              </a:rPr>
              <a:t>Course</a:t>
            </a:r>
            <a:endParaRPr lang="en-US" b="1" dirty="0" smtClean="0">
              <a:solidFill>
                <a:schemeClr val="tx1">
                  <a:lumMod val="50000"/>
                  <a:lumOff val="50000"/>
                </a:schemeClr>
              </a:solidFill>
            </a:endParaRPr>
          </a:p>
          <a:p>
            <a:endParaRPr lang="en-US" dirty="0"/>
          </a:p>
        </p:txBody>
      </p:sp>
    </p:spTree>
    <p:extLst>
      <p:ext uri="{BB962C8B-B14F-4D97-AF65-F5344CB8AC3E}">
        <p14:creationId xmlns:p14="http://schemas.microsoft.com/office/powerpoint/2010/main" val="3094785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6200000">
            <a:off x="817222" y="2966311"/>
            <a:ext cx="1170608" cy="400110"/>
          </a:xfrm>
          <a:prstGeom prst="rect">
            <a:avLst/>
          </a:prstGeom>
          <a:noFill/>
        </p:spPr>
        <p:txBody>
          <a:bodyPr wrap="square" rtlCol="0">
            <a:spAutoFit/>
          </a:bodyPr>
          <a:lstStyle/>
          <a:p>
            <a:r>
              <a:rPr lang="en-US" sz="2000" dirty="0" smtClean="0">
                <a:solidFill>
                  <a:prstClr val="black"/>
                </a:solidFill>
                <a:latin typeface="Calibri"/>
              </a:rPr>
              <a:t>Outcome</a:t>
            </a:r>
            <a:endParaRPr lang="en-US" sz="2000" dirty="0">
              <a:solidFill>
                <a:prstClr val="black"/>
              </a:solidFill>
              <a:latin typeface="Calibri"/>
            </a:endParaRPr>
          </a:p>
        </p:txBody>
      </p:sp>
      <p:grpSp>
        <p:nvGrpSpPr>
          <p:cNvPr id="4" name="Group 3"/>
          <p:cNvGrpSpPr/>
          <p:nvPr/>
        </p:nvGrpSpPr>
        <p:grpSpPr>
          <a:xfrm flipV="1">
            <a:off x="1886225" y="1764716"/>
            <a:ext cx="4947485" cy="3337345"/>
            <a:chOff x="3964602" y="2429565"/>
            <a:chExt cx="3686320" cy="2528957"/>
          </a:xfrm>
        </p:grpSpPr>
        <p:sp>
          <p:nvSpPr>
            <p:cNvPr id="5" name="Arc 4"/>
            <p:cNvSpPr/>
            <p:nvPr/>
          </p:nvSpPr>
          <p:spPr>
            <a:xfrm>
              <a:off x="3964602" y="2429565"/>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6" name="Arc 5"/>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7" name="Straight Arrow Connector 6"/>
          <p:cNvCxnSpPr/>
          <p:nvPr/>
        </p:nvCxnSpPr>
        <p:spPr>
          <a:xfrm flipV="1">
            <a:off x="1877384" y="3169439"/>
            <a:ext cx="5068964" cy="55217"/>
          </a:xfrm>
          <a:prstGeom prst="straightConnector1">
            <a:avLst/>
          </a:prstGeom>
          <a:ln w="19050" cmpd="sng">
            <a:solidFill>
              <a:schemeClr val="bg1">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1833212" y="1309739"/>
            <a:ext cx="4980614" cy="3337346"/>
            <a:chOff x="3939918" y="2429565"/>
            <a:chExt cx="3711004" cy="2528958"/>
          </a:xfrm>
        </p:grpSpPr>
        <p:sp>
          <p:nvSpPr>
            <p:cNvPr id="9" name="Arc 8"/>
            <p:cNvSpPr/>
            <p:nvPr/>
          </p:nvSpPr>
          <p:spPr>
            <a:xfrm>
              <a:off x="3939918" y="2429566"/>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 name="Arc 9"/>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sp>
        <p:nvSpPr>
          <p:cNvPr id="11" name="TextBox 10"/>
          <p:cNvSpPr txBox="1"/>
          <p:nvPr/>
        </p:nvSpPr>
        <p:spPr>
          <a:xfrm rot="16200000">
            <a:off x="6559238" y="2982044"/>
            <a:ext cx="1498668" cy="400110"/>
          </a:xfrm>
          <a:prstGeom prst="rect">
            <a:avLst/>
          </a:prstGeom>
          <a:noFill/>
        </p:spPr>
        <p:txBody>
          <a:bodyPr wrap="square" rtlCol="0">
            <a:spAutoFit/>
          </a:bodyPr>
          <a:lstStyle/>
          <a:p>
            <a:r>
              <a:rPr lang="en-US" sz="2000" dirty="0" smtClean="0">
                <a:solidFill>
                  <a:prstClr val="black"/>
                </a:solidFill>
                <a:latin typeface="Calibri"/>
              </a:rPr>
              <a:t>Assessment</a:t>
            </a:r>
            <a:endParaRPr lang="en-US" sz="2000" dirty="0">
              <a:solidFill>
                <a:prstClr val="black"/>
              </a:solidFill>
              <a:latin typeface="Calibri"/>
            </a:endParaRPr>
          </a:p>
        </p:txBody>
      </p:sp>
      <p:sp>
        <p:nvSpPr>
          <p:cNvPr id="21" name="TextBox 20"/>
          <p:cNvSpPr txBox="1"/>
          <p:nvPr/>
        </p:nvSpPr>
        <p:spPr>
          <a:xfrm rot="16200000">
            <a:off x="1782156" y="2544281"/>
            <a:ext cx="1098837" cy="369332"/>
          </a:xfrm>
          <a:prstGeom prst="rect">
            <a:avLst/>
          </a:prstGeom>
          <a:noFill/>
        </p:spPr>
        <p:txBody>
          <a:bodyPr wrap="square" rtlCol="0">
            <a:spAutoFit/>
          </a:bodyPr>
          <a:lstStyle/>
          <a:p>
            <a:pPr algn="ctr"/>
            <a:r>
              <a:rPr lang="en-US" dirty="0" smtClean="0">
                <a:solidFill>
                  <a:prstClr val="black"/>
                </a:solidFill>
                <a:latin typeface="Calibri"/>
              </a:rPr>
              <a:t>Content</a:t>
            </a:r>
            <a:endParaRPr lang="en-US" dirty="0">
              <a:solidFill>
                <a:prstClr val="black"/>
              </a:solidFill>
              <a:latin typeface="Calibri"/>
            </a:endParaRPr>
          </a:p>
        </p:txBody>
      </p:sp>
      <p:sp>
        <p:nvSpPr>
          <p:cNvPr id="22" name="TextBox 21"/>
          <p:cNvSpPr txBox="1"/>
          <p:nvPr/>
        </p:nvSpPr>
        <p:spPr>
          <a:xfrm rot="16200000">
            <a:off x="3007717" y="2391503"/>
            <a:ext cx="1454626" cy="369332"/>
          </a:xfrm>
          <a:prstGeom prst="rect">
            <a:avLst/>
          </a:prstGeom>
          <a:noFill/>
        </p:spPr>
        <p:txBody>
          <a:bodyPr wrap="square" rtlCol="0">
            <a:spAutoFit/>
          </a:bodyPr>
          <a:lstStyle/>
          <a:p>
            <a:pPr algn="ctr"/>
            <a:r>
              <a:rPr lang="en-US" dirty="0" smtClean="0">
                <a:solidFill>
                  <a:prstClr val="black"/>
                </a:solidFill>
                <a:latin typeface="Calibri"/>
              </a:rPr>
              <a:t>Application</a:t>
            </a:r>
            <a:endParaRPr lang="en-US" dirty="0">
              <a:solidFill>
                <a:prstClr val="black"/>
              </a:solidFill>
              <a:latin typeface="Calibri"/>
            </a:endParaRPr>
          </a:p>
        </p:txBody>
      </p:sp>
      <p:sp>
        <p:nvSpPr>
          <p:cNvPr id="23" name="TextBox 22"/>
          <p:cNvSpPr txBox="1"/>
          <p:nvPr/>
        </p:nvSpPr>
        <p:spPr>
          <a:xfrm rot="16200000">
            <a:off x="4368749" y="2334733"/>
            <a:ext cx="1625625" cy="369332"/>
          </a:xfrm>
          <a:prstGeom prst="rect">
            <a:avLst/>
          </a:prstGeom>
          <a:noFill/>
        </p:spPr>
        <p:txBody>
          <a:bodyPr wrap="square" rtlCol="0">
            <a:spAutoFit/>
          </a:bodyPr>
          <a:lstStyle/>
          <a:p>
            <a:pPr algn="ctr"/>
            <a:r>
              <a:rPr lang="en-US" dirty="0" smtClean="0">
                <a:solidFill>
                  <a:prstClr val="black"/>
                </a:solidFill>
                <a:latin typeface="Calibri"/>
              </a:rPr>
              <a:t>Engagement</a:t>
            </a:r>
            <a:endParaRPr lang="en-US" dirty="0">
              <a:solidFill>
                <a:prstClr val="black"/>
              </a:solidFill>
              <a:latin typeface="Calibri"/>
            </a:endParaRPr>
          </a:p>
        </p:txBody>
      </p:sp>
      <p:sp>
        <p:nvSpPr>
          <p:cNvPr id="24" name="TextBox 23"/>
          <p:cNvSpPr txBox="1"/>
          <p:nvPr/>
        </p:nvSpPr>
        <p:spPr>
          <a:xfrm>
            <a:off x="2292982" y="143580"/>
            <a:ext cx="3869773" cy="584776"/>
          </a:xfrm>
          <a:prstGeom prst="rect">
            <a:avLst/>
          </a:prstGeom>
          <a:noFill/>
        </p:spPr>
        <p:txBody>
          <a:bodyPr wrap="square" rtlCol="0">
            <a:spAutoFit/>
          </a:bodyPr>
          <a:lstStyle/>
          <a:p>
            <a:pPr algn="ctr"/>
            <a:r>
              <a:rPr lang="en-US" sz="3200" dirty="0" smtClean="0">
                <a:solidFill>
                  <a:srgbClr val="000000"/>
                </a:solidFill>
                <a:latin typeface="Calibri"/>
              </a:rPr>
              <a:t>Planning a FLIC</a:t>
            </a:r>
            <a:endParaRPr lang="en-US" sz="3200" dirty="0">
              <a:solidFill>
                <a:srgbClr val="000000"/>
              </a:solidFill>
              <a:latin typeface="Calibri"/>
            </a:endParaRPr>
          </a:p>
        </p:txBody>
      </p:sp>
      <p:sp>
        <p:nvSpPr>
          <p:cNvPr id="25" name="Rectangle 24"/>
          <p:cNvSpPr/>
          <p:nvPr/>
        </p:nvSpPr>
        <p:spPr>
          <a:xfrm>
            <a:off x="2516241" y="2584700"/>
            <a:ext cx="706271" cy="1208642"/>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3932912" y="2584700"/>
            <a:ext cx="706271" cy="12086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5456485" y="2584700"/>
            <a:ext cx="706271" cy="1208642"/>
          </a:xfrm>
          <a:prstGeom prst="rect">
            <a:avLst/>
          </a:prstGeom>
          <a:noFill/>
          <a:ln w="38100" cmpd="sng">
            <a:solidFill>
              <a:srgbClr val="B700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TextBox 27"/>
          <p:cNvSpPr txBox="1"/>
          <p:nvPr/>
        </p:nvSpPr>
        <p:spPr>
          <a:xfrm>
            <a:off x="3920355" y="1395384"/>
            <a:ext cx="862257" cy="369332"/>
          </a:xfrm>
          <a:prstGeom prst="rect">
            <a:avLst/>
          </a:prstGeom>
          <a:noFill/>
        </p:spPr>
        <p:txBody>
          <a:bodyPr wrap="square" rtlCol="0">
            <a:spAutoFit/>
          </a:bodyPr>
          <a:lstStyle/>
          <a:p>
            <a:r>
              <a:rPr lang="en-US" dirty="0" smtClean="0">
                <a:solidFill>
                  <a:prstClr val="black">
                    <a:lumMod val="65000"/>
                    <a:lumOff val="35000"/>
                  </a:prstClr>
                </a:solidFill>
                <a:latin typeface="Calibri"/>
              </a:rPr>
              <a:t>Online</a:t>
            </a:r>
            <a:endParaRPr lang="en-US" dirty="0">
              <a:solidFill>
                <a:prstClr val="black">
                  <a:lumMod val="65000"/>
                  <a:lumOff val="35000"/>
                </a:prstClr>
              </a:solidFill>
              <a:latin typeface="Calibri"/>
            </a:endParaRPr>
          </a:p>
        </p:txBody>
      </p:sp>
      <p:sp>
        <p:nvSpPr>
          <p:cNvPr id="29" name="TextBox 28"/>
          <p:cNvSpPr txBox="1"/>
          <p:nvPr/>
        </p:nvSpPr>
        <p:spPr>
          <a:xfrm>
            <a:off x="3741028" y="4631187"/>
            <a:ext cx="1220911" cy="369332"/>
          </a:xfrm>
          <a:prstGeom prst="rect">
            <a:avLst/>
          </a:prstGeom>
          <a:noFill/>
        </p:spPr>
        <p:txBody>
          <a:bodyPr wrap="square" rtlCol="0">
            <a:spAutoFit/>
          </a:bodyPr>
          <a:lstStyle/>
          <a:p>
            <a:r>
              <a:rPr lang="en-US" dirty="0" smtClean="0">
                <a:solidFill>
                  <a:prstClr val="black">
                    <a:lumMod val="65000"/>
                    <a:lumOff val="35000"/>
                  </a:prstClr>
                </a:solidFill>
                <a:latin typeface="Calibri"/>
              </a:rPr>
              <a:t>Classroom</a:t>
            </a:r>
            <a:endParaRPr lang="en-US" dirty="0">
              <a:solidFill>
                <a:prstClr val="black">
                  <a:lumMod val="65000"/>
                  <a:lumOff val="35000"/>
                </a:prstClr>
              </a:solidFill>
              <a:latin typeface="Calibri"/>
            </a:endParaRPr>
          </a:p>
        </p:txBody>
      </p:sp>
    </p:spTree>
    <p:extLst>
      <p:ext uri="{BB962C8B-B14F-4D97-AF65-F5344CB8AC3E}">
        <p14:creationId xmlns:p14="http://schemas.microsoft.com/office/powerpoint/2010/main" val="3814999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If you were a student in a flipped course, what aspects of an online video/podcast would you appreciate?</a:t>
            </a:r>
            <a:endParaRPr lang="en-US" dirty="0"/>
          </a:p>
        </p:txBody>
      </p:sp>
    </p:spTree>
    <p:extLst>
      <p:ext uri="{BB962C8B-B14F-4D97-AF65-F5344CB8AC3E}">
        <p14:creationId xmlns:p14="http://schemas.microsoft.com/office/powerpoint/2010/main" val="4001160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Content</a:t>
            </a:r>
            <a:endParaRPr lang="en-US" dirty="0"/>
          </a:p>
        </p:txBody>
      </p:sp>
      <p:sp>
        <p:nvSpPr>
          <p:cNvPr id="3" name="Content Placeholder 2"/>
          <p:cNvSpPr>
            <a:spLocks noGrp="1"/>
          </p:cNvSpPr>
          <p:nvPr>
            <p:ph idx="1"/>
          </p:nvPr>
        </p:nvSpPr>
        <p:spPr/>
        <p:txBody>
          <a:bodyPr/>
          <a:lstStyle/>
          <a:p>
            <a:r>
              <a:rPr lang="en-US" dirty="0" smtClean="0"/>
              <a:t>5-10 minutes</a:t>
            </a:r>
          </a:p>
          <a:p>
            <a:r>
              <a:rPr lang="en-US" dirty="0" smtClean="0"/>
              <a:t>Focus on 1 main concept/topic</a:t>
            </a:r>
          </a:p>
          <a:p>
            <a:r>
              <a:rPr lang="en-US" dirty="0" smtClean="0"/>
              <a:t>Can also use readings</a:t>
            </a:r>
          </a:p>
          <a:p>
            <a:r>
              <a:rPr lang="en-US" dirty="0" smtClean="0"/>
              <a:t>Include prompting questions</a:t>
            </a:r>
          </a:p>
          <a:p>
            <a:endParaRPr lang="en-US" dirty="0"/>
          </a:p>
        </p:txBody>
      </p:sp>
    </p:spTree>
    <p:extLst>
      <p:ext uri="{BB962C8B-B14F-4D97-AF65-F5344CB8AC3E}">
        <p14:creationId xmlns:p14="http://schemas.microsoft.com/office/powerpoint/2010/main" val="30866535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smtClean="0"/>
              <a:t>What online activities could be completed before coming to class?</a:t>
            </a:r>
            <a:endParaRPr lang="en-US" dirty="0"/>
          </a:p>
        </p:txBody>
      </p:sp>
    </p:spTree>
    <p:extLst>
      <p:ext uri="{BB962C8B-B14F-4D97-AF65-F5344CB8AC3E}">
        <p14:creationId xmlns:p14="http://schemas.microsoft.com/office/powerpoint/2010/main" val="889429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Activities</a:t>
            </a:r>
            <a:endParaRPr lang="en-US" dirty="0"/>
          </a:p>
        </p:txBody>
      </p:sp>
      <p:sp>
        <p:nvSpPr>
          <p:cNvPr id="3" name="Content Placeholder 2"/>
          <p:cNvSpPr>
            <a:spLocks noGrp="1"/>
          </p:cNvSpPr>
          <p:nvPr>
            <p:ph idx="1"/>
          </p:nvPr>
        </p:nvSpPr>
        <p:spPr/>
        <p:txBody>
          <a:bodyPr/>
          <a:lstStyle/>
          <a:p>
            <a:r>
              <a:rPr lang="en-US" dirty="0" smtClean="0"/>
              <a:t>View podcasts</a:t>
            </a:r>
          </a:p>
          <a:p>
            <a:r>
              <a:rPr lang="en-US" dirty="0" smtClean="0"/>
              <a:t>Complete short quiz</a:t>
            </a:r>
          </a:p>
          <a:p>
            <a:r>
              <a:rPr lang="en-US" dirty="0" smtClean="0"/>
              <a:t>Take part in online discussions</a:t>
            </a:r>
          </a:p>
          <a:p>
            <a:r>
              <a:rPr lang="en-US" dirty="0"/>
              <a:t>S</a:t>
            </a:r>
            <a:r>
              <a:rPr lang="en-US" dirty="0" smtClean="0"/>
              <a:t>imulations</a:t>
            </a:r>
          </a:p>
          <a:p>
            <a:r>
              <a:rPr lang="en-US" dirty="0" smtClean="0"/>
              <a:t>Think about questions that will be addressed in class</a:t>
            </a:r>
            <a:endParaRPr lang="en-US" dirty="0"/>
          </a:p>
        </p:txBody>
      </p:sp>
    </p:spTree>
    <p:extLst>
      <p:ext uri="{BB962C8B-B14F-4D97-AF65-F5344CB8AC3E}">
        <p14:creationId xmlns:p14="http://schemas.microsoft.com/office/powerpoint/2010/main" val="4211138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What are the characteristics of an in-class problem to promote student engagement and deep learning?</a:t>
            </a:r>
            <a:endParaRPr lang="en-US" dirty="0"/>
          </a:p>
        </p:txBody>
      </p:sp>
    </p:spTree>
    <p:extLst>
      <p:ext uri="{BB962C8B-B14F-4D97-AF65-F5344CB8AC3E}">
        <p14:creationId xmlns:p14="http://schemas.microsoft.com/office/powerpoint/2010/main" val="627302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problem solving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What makes a good problem or in class-work</a:t>
            </a:r>
          </a:p>
          <a:p>
            <a:pPr lvl="1"/>
            <a:r>
              <a:rPr lang="en-US" dirty="0" smtClean="0"/>
              <a:t>Beyond factual recall</a:t>
            </a:r>
          </a:p>
          <a:p>
            <a:pPr lvl="1"/>
            <a:r>
              <a:rPr lang="en-US" dirty="0" smtClean="0"/>
              <a:t>No simple answer (can’t google it)</a:t>
            </a:r>
          </a:p>
          <a:p>
            <a:pPr lvl="1"/>
            <a:r>
              <a:rPr lang="en-US" dirty="0" smtClean="0"/>
              <a:t>Start with simple questions with 1 correct answer</a:t>
            </a:r>
          </a:p>
          <a:p>
            <a:r>
              <a:rPr lang="en-US" dirty="0" smtClean="0"/>
              <a:t>Consider</a:t>
            </a:r>
          </a:p>
          <a:p>
            <a:pPr lvl="1"/>
            <a:r>
              <a:rPr lang="en-US" dirty="0" smtClean="0"/>
              <a:t>application of skills and knowledge</a:t>
            </a:r>
          </a:p>
          <a:p>
            <a:pPr lvl="1"/>
            <a:r>
              <a:rPr lang="en-US" dirty="0" smtClean="0"/>
              <a:t>Collaboration</a:t>
            </a:r>
          </a:p>
          <a:p>
            <a:pPr lvl="1"/>
            <a:r>
              <a:rPr lang="en-US" dirty="0" smtClean="0"/>
              <a:t>Multiple answers are possible</a:t>
            </a:r>
          </a:p>
          <a:p>
            <a:pPr lvl="1"/>
            <a:r>
              <a:rPr lang="en-US" dirty="0" smtClean="0"/>
              <a:t>Student interpretation</a:t>
            </a:r>
          </a:p>
          <a:p>
            <a:r>
              <a:rPr lang="en-US" dirty="0" smtClean="0"/>
              <a:t>Facilitating</a:t>
            </a:r>
          </a:p>
          <a:p>
            <a:pPr lvl="1"/>
            <a:r>
              <a:rPr lang="en-US" dirty="0" smtClean="0"/>
              <a:t>Scaffolding (building on ideas, increasing complexity, providing support and feedback)</a:t>
            </a:r>
          </a:p>
          <a:p>
            <a:pPr lvl="1"/>
            <a:r>
              <a:rPr lang="en-US" dirty="0" smtClean="0"/>
              <a:t>Feedback and/or student evaluation</a:t>
            </a:r>
          </a:p>
          <a:p>
            <a:pPr lvl="1"/>
            <a:endParaRPr lang="en-US" dirty="0" smtClean="0"/>
          </a:p>
          <a:p>
            <a:pPr lvl="1"/>
            <a:endParaRPr lang="en-US" dirty="0"/>
          </a:p>
        </p:txBody>
      </p:sp>
    </p:spTree>
    <p:extLst>
      <p:ext uri="{BB962C8B-B14F-4D97-AF65-F5344CB8AC3E}">
        <p14:creationId xmlns:p14="http://schemas.microsoft.com/office/powerpoint/2010/main" val="136585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After Class</a:t>
            </a:r>
            <a:endParaRPr lang="en-US" dirty="0"/>
          </a:p>
        </p:txBody>
      </p:sp>
      <p:sp>
        <p:nvSpPr>
          <p:cNvPr id="3" name="Content Placeholder 2"/>
          <p:cNvSpPr>
            <a:spLocks noGrp="1"/>
          </p:cNvSpPr>
          <p:nvPr>
            <p:ph idx="1"/>
          </p:nvPr>
        </p:nvSpPr>
        <p:spPr/>
        <p:txBody>
          <a:bodyPr/>
          <a:lstStyle/>
          <a:p>
            <a:r>
              <a:rPr lang="en-US" dirty="0" smtClean="0"/>
              <a:t>Post the answer key</a:t>
            </a:r>
          </a:p>
          <a:p>
            <a:r>
              <a:rPr lang="en-US" dirty="0" smtClean="0"/>
              <a:t>Post extra resources on sticky points</a:t>
            </a:r>
          </a:p>
          <a:p>
            <a:r>
              <a:rPr lang="en-US" dirty="0" smtClean="0"/>
              <a:t>Grade in-class assignment and post common errors</a:t>
            </a:r>
          </a:p>
          <a:p>
            <a:r>
              <a:rPr lang="en-US" dirty="0" smtClean="0"/>
              <a:t>Hand back in-class assignment at beginning of class</a:t>
            </a:r>
            <a:endParaRPr lang="en-US" dirty="0"/>
          </a:p>
        </p:txBody>
      </p:sp>
    </p:spTree>
    <p:extLst>
      <p:ext uri="{BB962C8B-B14F-4D97-AF65-F5344CB8AC3E}">
        <p14:creationId xmlns:p14="http://schemas.microsoft.com/office/powerpoint/2010/main" val="670113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Steps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Think of 1 topic you can flip</a:t>
            </a:r>
          </a:p>
          <a:p>
            <a:pPr marL="514350" indent="-514350">
              <a:buFont typeface="+mj-lt"/>
              <a:buAutoNum type="arabicPeriod"/>
            </a:pPr>
            <a:r>
              <a:rPr lang="en-US" dirty="0" smtClean="0"/>
              <a:t>Plan</a:t>
            </a:r>
          </a:p>
          <a:p>
            <a:pPr marL="914400" lvl="1" indent="-514350">
              <a:buFont typeface="+mj-lt"/>
              <a:buAutoNum type="arabicPeriod"/>
            </a:pPr>
            <a:r>
              <a:rPr lang="en-US" dirty="0" smtClean="0"/>
              <a:t>Find or create online resources</a:t>
            </a:r>
          </a:p>
          <a:p>
            <a:pPr marL="914400" lvl="1" indent="-514350">
              <a:buFont typeface="+mj-lt"/>
              <a:buAutoNum type="arabicPeriod"/>
            </a:pPr>
            <a:r>
              <a:rPr lang="en-US" dirty="0" smtClean="0"/>
              <a:t>Plan online activities</a:t>
            </a:r>
          </a:p>
          <a:p>
            <a:pPr marL="914400" lvl="1" indent="-514350">
              <a:buFont typeface="+mj-lt"/>
              <a:buAutoNum type="arabicPeriod"/>
            </a:pPr>
            <a:r>
              <a:rPr lang="en-US" dirty="0" smtClean="0"/>
              <a:t>Plan in-class activities</a:t>
            </a:r>
          </a:p>
          <a:p>
            <a:pPr marL="514350" indent="-514350">
              <a:buFont typeface="+mj-lt"/>
              <a:buAutoNum type="arabicPeriod"/>
            </a:pPr>
            <a:r>
              <a:rPr lang="en-US" dirty="0" smtClean="0"/>
              <a:t>Tell students about it</a:t>
            </a:r>
          </a:p>
          <a:p>
            <a:pPr marL="514350" indent="-514350">
              <a:buFont typeface="+mj-lt"/>
              <a:buAutoNum type="arabicPeriod"/>
            </a:pPr>
            <a:r>
              <a:rPr lang="en-US" dirty="0" smtClean="0"/>
              <a:t>Provide feedback</a:t>
            </a:r>
          </a:p>
          <a:p>
            <a:pPr marL="514350" indent="-514350">
              <a:buFont typeface="+mj-lt"/>
              <a:buAutoNum type="arabicPeriod"/>
            </a:pPr>
            <a:r>
              <a:rPr lang="en-US" dirty="0" smtClean="0"/>
              <a:t>Evaluate how it went</a:t>
            </a:r>
          </a:p>
          <a:p>
            <a:pPr marL="0" indent="0" algn="r">
              <a:buNone/>
            </a:pPr>
            <a:r>
              <a:rPr lang="en-US" dirty="0" smtClean="0">
                <a:solidFill>
                  <a:schemeClr val="tx1">
                    <a:lumMod val="75000"/>
                    <a:lumOff val="25000"/>
                  </a:schemeClr>
                </a:solidFill>
              </a:rPr>
              <a:t>Let’s give it a try….</a:t>
            </a:r>
            <a:endParaRPr lang="en-US" dirty="0">
              <a:solidFill>
                <a:schemeClr val="tx1">
                  <a:lumMod val="75000"/>
                  <a:lumOff val="25000"/>
                </a:schemeClr>
              </a:solidFill>
            </a:endParaRPr>
          </a:p>
        </p:txBody>
      </p:sp>
    </p:spTree>
    <p:extLst>
      <p:ext uri="{BB962C8B-B14F-4D97-AF65-F5344CB8AC3E}">
        <p14:creationId xmlns:p14="http://schemas.microsoft.com/office/powerpoint/2010/main" val="1660108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0" indent="0">
              <a:buNone/>
            </a:pPr>
            <a:r>
              <a:rPr lang="en-US" dirty="0" smtClean="0"/>
              <a:t>Day 1</a:t>
            </a:r>
          </a:p>
          <a:p>
            <a:r>
              <a:rPr lang="en-US" dirty="0" smtClean="0"/>
              <a:t>Introduce FLICS</a:t>
            </a:r>
          </a:p>
          <a:p>
            <a:r>
              <a:rPr lang="en-US" dirty="0" smtClean="0"/>
              <a:t>Practice creating a flipped lesson</a:t>
            </a:r>
          </a:p>
          <a:p>
            <a:r>
              <a:rPr lang="en-US" dirty="0" smtClean="0"/>
              <a:t>Begin your own flipped lesson</a:t>
            </a:r>
          </a:p>
          <a:p>
            <a:r>
              <a:rPr lang="en-US" dirty="0" smtClean="0"/>
              <a:t>Explore some of the technology</a:t>
            </a:r>
            <a:endParaRPr lang="en-US" dirty="0"/>
          </a:p>
        </p:txBody>
      </p:sp>
    </p:spTree>
    <p:extLst>
      <p:ext uri="{BB962C8B-B14F-4D97-AF65-F5344CB8AC3E}">
        <p14:creationId xmlns:p14="http://schemas.microsoft.com/office/powerpoint/2010/main" val="224168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of Thirds</a:t>
            </a:r>
            <a:endParaRPr lang="en-US" dirty="0"/>
          </a:p>
        </p:txBody>
      </p:sp>
      <p:pic>
        <p:nvPicPr>
          <p:cNvPr id="4" name="Picture 3" descr="Screen Shot 2014-12-18 at 9.39.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94" y="1811486"/>
            <a:ext cx="8496300" cy="3594100"/>
          </a:xfrm>
          <a:prstGeom prst="rect">
            <a:avLst/>
          </a:prstGeom>
        </p:spPr>
      </p:pic>
      <p:sp>
        <p:nvSpPr>
          <p:cNvPr id="5" name="TextBox 4"/>
          <p:cNvSpPr txBox="1"/>
          <p:nvPr/>
        </p:nvSpPr>
        <p:spPr>
          <a:xfrm>
            <a:off x="333494" y="5721430"/>
            <a:ext cx="8070143" cy="1200329"/>
          </a:xfrm>
          <a:prstGeom prst="rect">
            <a:avLst/>
          </a:prstGeom>
          <a:noFill/>
        </p:spPr>
        <p:txBody>
          <a:bodyPr wrap="square" rtlCol="0">
            <a:spAutoFit/>
          </a:bodyPr>
          <a:lstStyle/>
          <a:p>
            <a:r>
              <a:rPr lang="en-US" dirty="0"/>
              <a:t>Source: </a:t>
            </a:r>
            <a:r>
              <a:rPr lang="en-US" dirty="0">
                <a:hlinkClick r:id="rId3"/>
              </a:rPr>
              <a:t>http://en.wikipedia.org/wiki/</a:t>
            </a:r>
            <a:r>
              <a:rPr lang="en-US" dirty="0" smtClean="0">
                <a:hlinkClick r:id="rId3"/>
              </a:rPr>
              <a:t>Rule_of_thirds</a:t>
            </a:r>
            <a:endParaRPr lang="en-US" dirty="0" smtClean="0"/>
          </a:p>
          <a:p>
            <a:endParaRPr lang="en-US" dirty="0" smtClean="0"/>
          </a:p>
          <a:p>
            <a:r>
              <a:rPr lang="en-US" dirty="0"/>
              <a:t>Examples: </a:t>
            </a:r>
            <a:r>
              <a:rPr lang="en-US" dirty="0">
                <a:hlinkClick r:id="rId4"/>
              </a:rPr>
              <a:t>http://digital-photography-school.com/rule-of-thirds</a:t>
            </a:r>
            <a:r>
              <a:rPr lang="en-US" dirty="0" smtClean="0">
                <a:hlinkClick r:id="rId4"/>
              </a:rPr>
              <a:t>/</a:t>
            </a:r>
            <a:endParaRPr lang="en-US" dirty="0" smtClean="0"/>
          </a:p>
          <a:p>
            <a:endParaRPr lang="en-US" dirty="0"/>
          </a:p>
        </p:txBody>
      </p:sp>
      <p:cxnSp>
        <p:nvCxnSpPr>
          <p:cNvPr id="8" name="Straight Connector 7"/>
          <p:cNvCxnSpPr/>
          <p:nvPr/>
        </p:nvCxnSpPr>
        <p:spPr>
          <a:xfrm>
            <a:off x="4596585" y="1247325"/>
            <a:ext cx="0" cy="44741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4298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 Picture!</a:t>
            </a:r>
            <a:endParaRPr lang="en-US" dirty="0"/>
          </a:p>
        </p:txBody>
      </p:sp>
      <p:sp>
        <p:nvSpPr>
          <p:cNvPr id="3" name="Content Placeholder 2"/>
          <p:cNvSpPr>
            <a:spLocks noGrp="1"/>
          </p:cNvSpPr>
          <p:nvPr>
            <p:ph idx="1"/>
          </p:nvPr>
        </p:nvSpPr>
        <p:spPr/>
        <p:txBody>
          <a:bodyPr>
            <a:normAutofit/>
          </a:bodyPr>
          <a:lstStyle/>
          <a:p>
            <a:r>
              <a:rPr lang="en-US" dirty="0" smtClean="0"/>
              <a:t>In small groups create a FLICS for…</a:t>
            </a:r>
          </a:p>
          <a:p>
            <a:r>
              <a:rPr lang="en-US" b="1" dirty="0" smtClean="0"/>
              <a:t>Outcome</a:t>
            </a:r>
            <a:r>
              <a:rPr lang="en-US" dirty="0" smtClean="0"/>
              <a:t>: Students should be able to compose a picture by using the Rule of Thirds.</a:t>
            </a:r>
          </a:p>
          <a:p>
            <a:r>
              <a:rPr lang="en-US" dirty="0" smtClean="0"/>
              <a:t>Include</a:t>
            </a:r>
            <a:endParaRPr lang="en-US" dirty="0"/>
          </a:p>
          <a:p>
            <a:pPr lvl="1"/>
            <a:r>
              <a:rPr lang="en-US" dirty="0" smtClean="0"/>
              <a:t>Instructions</a:t>
            </a:r>
          </a:p>
          <a:p>
            <a:pPr lvl="1"/>
            <a:r>
              <a:rPr lang="en-US" dirty="0" smtClean="0"/>
              <a:t>Activities</a:t>
            </a:r>
          </a:p>
          <a:p>
            <a:pPr lvl="1"/>
            <a:r>
              <a:rPr lang="en-US" dirty="0" smtClean="0"/>
              <a:t>Student Feedback/Evaluation</a:t>
            </a:r>
          </a:p>
          <a:p>
            <a:pPr marL="0" indent="0">
              <a:buNone/>
            </a:pP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058817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817222" y="3527425"/>
            <a:ext cx="1170608" cy="400110"/>
          </a:xfrm>
          <a:prstGeom prst="rect">
            <a:avLst/>
          </a:prstGeom>
          <a:noFill/>
        </p:spPr>
        <p:txBody>
          <a:bodyPr wrap="square" rtlCol="0">
            <a:spAutoFit/>
          </a:bodyPr>
          <a:lstStyle/>
          <a:p>
            <a:r>
              <a:rPr lang="en-US" sz="2000" dirty="0" smtClean="0"/>
              <a:t>Outcome</a:t>
            </a:r>
            <a:endParaRPr lang="en-US" sz="2000" dirty="0"/>
          </a:p>
        </p:txBody>
      </p:sp>
      <p:grpSp>
        <p:nvGrpSpPr>
          <p:cNvPr id="7" name="Group 6"/>
          <p:cNvGrpSpPr/>
          <p:nvPr/>
        </p:nvGrpSpPr>
        <p:grpSpPr>
          <a:xfrm flipV="1">
            <a:off x="1886225" y="2325830"/>
            <a:ext cx="4947485" cy="3337345"/>
            <a:chOff x="3964602" y="2429565"/>
            <a:chExt cx="3686320" cy="2528957"/>
          </a:xfrm>
        </p:grpSpPr>
        <p:sp>
          <p:nvSpPr>
            <p:cNvPr id="8" name="Arc 7"/>
            <p:cNvSpPr/>
            <p:nvPr/>
          </p:nvSpPr>
          <p:spPr>
            <a:xfrm>
              <a:off x="3964602" y="2429565"/>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Arc 8"/>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1" name="Straight Arrow Connector 10"/>
          <p:cNvCxnSpPr/>
          <p:nvPr/>
        </p:nvCxnSpPr>
        <p:spPr>
          <a:xfrm flipV="1">
            <a:off x="1877384" y="3730553"/>
            <a:ext cx="5068964" cy="55217"/>
          </a:xfrm>
          <a:prstGeom prst="straightConnector1">
            <a:avLst/>
          </a:prstGeom>
          <a:ln w="19050" cmpd="sng">
            <a:solidFill>
              <a:schemeClr val="bg1">
                <a:lumMod val="75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833212" y="1870853"/>
            <a:ext cx="4980614" cy="3337346"/>
            <a:chOff x="3939918" y="2429565"/>
            <a:chExt cx="3711004" cy="2528958"/>
          </a:xfrm>
        </p:grpSpPr>
        <p:sp>
          <p:nvSpPr>
            <p:cNvPr id="13" name="Arc 12"/>
            <p:cNvSpPr/>
            <p:nvPr/>
          </p:nvSpPr>
          <p:spPr>
            <a:xfrm>
              <a:off x="3939918" y="2429566"/>
              <a:ext cx="3677479" cy="2528957"/>
            </a:xfrm>
            <a:prstGeom prst="arc">
              <a:avLst/>
            </a:prstGeom>
            <a:ln w="38100">
              <a:solidFill>
                <a:schemeClr val="tx1">
                  <a:lumMod val="50000"/>
                  <a:lumOff val="50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Arc 13"/>
            <p:cNvSpPr/>
            <p:nvPr/>
          </p:nvSpPr>
          <p:spPr>
            <a:xfrm flipH="1">
              <a:off x="3973443" y="2429565"/>
              <a:ext cx="3677479" cy="2528957"/>
            </a:xfrm>
            <a:prstGeom prst="arc">
              <a:avLst/>
            </a:prstGeom>
            <a:ln w="38100" cmpd="sng">
              <a:solidFill>
                <a:srgbClr val="7F7F7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TextBox 14"/>
          <p:cNvSpPr txBox="1"/>
          <p:nvPr/>
        </p:nvSpPr>
        <p:spPr>
          <a:xfrm rot="16200000">
            <a:off x="6559238" y="3543158"/>
            <a:ext cx="1498668" cy="400110"/>
          </a:xfrm>
          <a:prstGeom prst="rect">
            <a:avLst/>
          </a:prstGeom>
          <a:noFill/>
        </p:spPr>
        <p:txBody>
          <a:bodyPr wrap="square" rtlCol="0">
            <a:spAutoFit/>
          </a:bodyPr>
          <a:lstStyle/>
          <a:p>
            <a:r>
              <a:rPr lang="en-US" sz="2000" dirty="0" smtClean="0"/>
              <a:t>Assessment</a:t>
            </a:r>
            <a:endParaRPr lang="en-US" sz="2000" dirty="0"/>
          </a:p>
        </p:txBody>
      </p:sp>
      <p:sp>
        <p:nvSpPr>
          <p:cNvPr id="17" name="Rounded Rectangle 16"/>
          <p:cNvSpPr/>
          <p:nvPr/>
        </p:nvSpPr>
        <p:spPr>
          <a:xfrm rot="18196527">
            <a:off x="1371073" y="2284120"/>
            <a:ext cx="1000726" cy="485913"/>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Instructions</a:t>
            </a:r>
            <a:endParaRPr lang="en-US" b="1" dirty="0"/>
          </a:p>
        </p:txBody>
      </p:sp>
      <p:sp>
        <p:nvSpPr>
          <p:cNvPr id="18" name="Rounded Rectangle 17"/>
          <p:cNvSpPr/>
          <p:nvPr/>
        </p:nvSpPr>
        <p:spPr>
          <a:xfrm rot="3403473" flipH="1">
            <a:off x="1434728" y="4784959"/>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Instructions</a:t>
            </a:r>
            <a:endParaRPr lang="en-US" b="1" dirty="0"/>
          </a:p>
        </p:txBody>
      </p:sp>
      <p:sp>
        <p:nvSpPr>
          <p:cNvPr id="19" name="Rounded Rectangle 18"/>
          <p:cNvSpPr/>
          <p:nvPr/>
        </p:nvSpPr>
        <p:spPr>
          <a:xfrm flipH="1">
            <a:off x="4354034" y="5792924"/>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Lecture</a:t>
            </a:r>
            <a:endParaRPr lang="en-US" b="1" dirty="0"/>
          </a:p>
        </p:txBody>
      </p:sp>
      <p:sp>
        <p:nvSpPr>
          <p:cNvPr id="20" name="Rounded Rectangle 19"/>
          <p:cNvSpPr/>
          <p:nvPr/>
        </p:nvSpPr>
        <p:spPr>
          <a:xfrm rot="1557945" flipH="1">
            <a:off x="2620432" y="5546214"/>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Group</a:t>
            </a:r>
          </a:p>
          <a:p>
            <a:pPr algn="ctr"/>
            <a:r>
              <a:rPr lang="en-US" b="1" dirty="0" smtClean="0"/>
              <a:t>work</a:t>
            </a:r>
            <a:endParaRPr lang="en-US" b="1" dirty="0"/>
          </a:p>
        </p:txBody>
      </p:sp>
      <p:sp>
        <p:nvSpPr>
          <p:cNvPr id="22" name="Rounded Rectangle 21"/>
          <p:cNvSpPr/>
          <p:nvPr/>
        </p:nvSpPr>
        <p:spPr>
          <a:xfrm rot="19137677" flipH="1">
            <a:off x="6053102" y="5148136"/>
            <a:ext cx="1000726" cy="48591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Feedback</a:t>
            </a:r>
            <a:endParaRPr lang="en-US" sz="1400" b="1" dirty="0"/>
          </a:p>
        </p:txBody>
      </p:sp>
      <p:sp>
        <p:nvSpPr>
          <p:cNvPr id="23" name="Rounded Rectangle 22"/>
          <p:cNvSpPr/>
          <p:nvPr/>
        </p:nvSpPr>
        <p:spPr>
          <a:xfrm rot="20422338">
            <a:off x="2468750" y="1320612"/>
            <a:ext cx="1000726" cy="712746"/>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Book and podcast</a:t>
            </a:r>
            <a:endParaRPr lang="en-US" b="1" dirty="0"/>
          </a:p>
        </p:txBody>
      </p:sp>
      <p:sp>
        <p:nvSpPr>
          <p:cNvPr id="24" name="Rounded Rectangle 23"/>
          <p:cNvSpPr/>
          <p:nvPr/>
        </p:nvSpPr>
        <p:spPr>
          <a:xfrm>
            <a:off x="4011439" y="1070269"/>
            <a:ext cx="1267189" cy="800584"/>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Practice questions and quiz</a:t>
            </a:r>
            <a:endParaRPr lang="en-US" b="1" dirty="0"/>
          </a:p>
        </p:txBody>
      </p:sp>
      <p:sp>
        <p:nvSpPr>
          <p:cNvPr id="25" name="Rounded Rectangle 24"/>
          <p:cNvSpPr/>
          <p:nvPr/>
        </p:nvSpPr>
        <p:spPr>
          <a:xfrm rot="1808827">
            <a:off x="5662806" y="1821746"/>
            <a:ext cx="1428624" cy="485913"/>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Discussion board</a:t>
            </a:r>
            <a:endParaRPr lang="en-US" b="1" dirty="0"/>
          </a:p>
        </p:txBody>
      </p:sp>
      <p:sp>
        <p:nvSpPr>
          <p:cNvPr id="31" name="TextBox 30"/>
          <p:cNvSpPr txBox="1"/>
          <p:nvPr/>
        </p:nvSpPr>
        <p:spPr>
          <a:xfrm rot="16200000">
            <a:off x="1782156" y="3105395"/>
            <a:ext cx="1098837" cy="369332"/>
          </a:xfrm>
          <a:prstGeom prst="rect">
            <a:avLst/>
          </a:prstGeom>
          <a:noFill/>
        </p:spPr>
        <p:txBody>
          <a:bodyPr wrap="square" rtlCol="0">
            <a:spAutoFit/>
          </a:bodyPr>
          <a:lstStyle/>
          <a:p>
            <a:pPr algn="ctr"/>
            <a:r>
              <a:rPr lang="en-US" dirty="0" smtClean="0"/>
              <a:t>Content</a:t>
            </a:r>
            <a:endParaRPr lang="en-US" dirty="0"/>
          </a:p>
        </p:txBody>
      </p:sp>
      <p:sp>
        <p:nvSpPr>
          <p:cNvPr id="32" name="TextBox 31"/>
          <p:cNvSpPr txBox="1"/>
          <p:nvPr/>
        </p:nvSpPr>
        <p:spPr>
          <a:xfrm rot="16200000">
            <a:off x="3007717" y="2952617"/>
            <a:ext cx="1454626" cy="369332"/>
          </a:xfrm>
          <a:prstGeom prst="rect">
            <a:avLst/>
          </a:prstGeom>
          <a:noFill/>
        </p:spPr>
        <p:txBody>
          <a:bodyPr wrap="square" rtlCol="0">
            <a:spAutoFit/>
          </a:bodyPr>
          <a:lstStyle/>
          <a:p>
            <a:pPr algn="ctr"/>
            <a:r>
              <a:rPr lang="en-US" dirty="0" smtClean="0"/>
              <a:t>Application</a:t>
            </a:r>
            <a:endParaRPr lang="en-US" dirty="0"/>
          </a:p>
        </p:txBody>
      </p:sp>
      <p:sp>
        <p:nvSpPr>
          <p:cNvPr id="53" name="TextBox 52"/>
          <p:cNvSpPr txBox="1"/>
          <p:nvPr/>
        </p:nvSpPr>
        <p:spPr>
          <a:xfrm rot="16200000">
            <a:off x="4368749" y="2895847"/>
            <a:ext cx="1625625" cy="369332"/>
          </a:xfrm>
          <a:prstGeom prst="rect">
            <a:avLst/>
          </a:prstGeom>
          <a:noFill/>
        </p:spPr>
        <p:txBody>
          <a:bodyPr wrap="square" rtlCol="0">
            <a:spAutoFit/>
          </a:bodyPr>
          <a:lstStyle/>
          <a:p>
            <a:pPr algn="ctr"/>
            <a:r>
              <a:rPr lang="en-US" dirty="0" smtClean="0"/>
              <a:t>Engagement</a:t>
            </a:r>
            <a:endParaRPr lang="en-US" dirty="0"/>
          </a:p>
        </p:txBody>
      </p:sp>
      <p:sp>
        <p:nvSpPr>
          <p:cNvPr id="100" name="TextBox 99"/>
          <p:cNvSpPr txBox="1"/>
          <p:nvPr/>
        </p:nvSpPr>
        <p:spPr>
          <a:xfrm>
            <a:off x="1953944" y="143580"/>
            <a:ext cx="4929363" cy="584775"/>
          </a:xfrm>
          <a:prstGeom prst="rect">
            <a:avLst/>
          </a:prstGeom>
          <a:noFill/>
        </p:spPr>
        <p:txBody>
          <a:bodyPr wrap="none" rtlCol="0">
            <a:spAutoFit/>
          </a:bodyPr>
          <a:lstStyle/>
          <a:p>
            <a:pPr algn="ctr"/>
            <a:r>
              <a:rPr lang="en-US" sz="3200" b="1" dirty="0" smtClean="0">
                <a:solidFill>
                  <a:schemeClr val="tx1">
                    <a:lumMod val="65000"/>
                    <a:lumOff val="35000"/>
                  </a:schemeClr>
                </a:solidFill>
              </a:rPr>
              <a:t>An example from BCEM 393</a:t>
            </a:r>
            <a:endParaRPr lang="en-US" sz="3200" b="1" dirty="0">
              <a:solidFill>
                <a:schemeClr val="tx1">
                  <a:lumMod val="65000"/>
                  <a:lumOff val="35000"/>
                </a:schemeClr>
              </a:solidFill>
            </a:endParaRPr>
          </a:p>
        </p:txBody>
      </p:sp>
      <p:sp>
        <p:nvSpPr>
          <p:cNvPr id="4" name="Rectangle 3"/>
          <p:cNvSpPr/>
          <p:nvPr/>
        </p:nvSpPr>
        <p:spPr>
          <a:xfrm>
            <a:off x="2516241" y="2825864"/>
            <a:ext cx="706271" cy="1208642"/>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3932912" y="3141984"/>
            <a:ext cx="706271" cy="12086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5456485" y="3347338"/>
            <a:ext cx="706271" cy="1208642"/>
          </a:xfrm>
          <a:prstGeom prst="rect">
            <a:avLst/>
          </a:prstGeom>
          <a:noFill/>
          <a:ln w="38100" cmpd="sng">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920355" y="1966283"/>
            <a:ext cx="862257" cy="369332"/>
          </a:xfrm>
          <a:prstGeom prst="rect">
            <a:avLst/>
          </a:prstGeom>
          <a:noFill/>
        </p:spPr>
        <p:txBody>
          <a:bodyPr wrap="square" rtlCol="0">
            <a:spAutoFit/>
          </a:bodyPr>
          <a:lstStyle/>
          <a:p>
            <a:r>
              <a:rPr lang="en-US" dirty="0" smtClean="0">
                <a:solidFill>
                  <a:schemeClr val="tx1">
                    <a:lumMod val="65000"/>
                    <a:lumOff val="35000"/>
                  </a:schemeClr>
                </a:solidFill>
              </a:rPr>
              <a:t>Online</a:t>
            </a:r>
            <a:endParaRPr lang="en-US" dirty="0">
              <a:solidFill>
                <a:schemeClr val="tx1">
                  <a:lumMod val="65000"/>
                  <a:lumOff val="35000"/>
                </a:schemeClr>
              </a:solidFill>
            </a:endParaRPr>
          </a:p>
        </p:txBody>
      </p:sp>
      <p:sp>
        <p:nvSpPr>
          <p:cNvPr id="27" name="TextBox 26"/>
          <p:cNvSpPr txBox="1"/>
          <p:nvPr/>
        </p:nvSpPr>
        <p:spPr>
          <a:xfrm>
            <a:off x="3741028" y="5202086"/>
            <a:ext cx="1220911" cy="369332"/>
          </a:xfrm>
          <a:prstGeom prst="rect">
            <a:avLst/>
          </a:prstGeom>
          <a:noFill/>
        </p:spPr>
        <p:txBody>
          <a:bodyPr wrap="square" rtlCol="0">
            <a:spAutoFit/>
          </a:bodyPr>
          <a:lstStyle/>
          <a:p>
            <a:r>
              <a:rPr lang="en-US" dirty="0" smtClean="0">
                <a:solidFill>
                  <a:schemeClr val="tx1">
                    <a:lumMod val="65000"/>
                    <a:lumOff val="35000"/>
                  </a:schemeClr>
                </a:solidFill>
              </a:rPr>
              <a:t>Classroom</a:t>
            </a:r>
            <a:endParaRPr lang="en-US" dirty="0">
              <a:solidFill>
                <a:schemeClr val="tx1">
                  <a:lumMod val="65000"/>
                  <a:lumOff val="35000"/>
                </a:schemeClr>
              </a:solidFill>
            </a:endParaRPr>
          </a:p>
        </p:txBody>
      </p:sp>
    </p:spTree>
    <p:extLst>
      <p:ext uri="{BB962C8B-B14F-4D97-AF65-F5344CB8AC3E}">
        <p14:creationId xmlns:p14="http://schemas.microsoft.com/office/powerpoint/2010/main" val="3758173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Podcast</a:t>
            </a:r>
            <a:endParaRPr lang="en-US" dirty="0"/>
          </a:p>
        </p:txBody>
      </p:sp>
      <p:pic>
        <p:nvPicPr>
          <p:cNvPr id="5" name="haworth_projectio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292133"/>
            <a:ext cx="8187765" cy="4601353"/>
          </a:xfrm>
          <a:prstGeom prst="rect">
            <a:avLst/>
          </a:prstGeom>
        </p:spPr>
      </p:pic>
    </p:spTree>
    <p:extLst>
      <p:ext uri="{BB962C8B-B14F-4D97-AF65-F5344CB8AC3E}">
        <p14:creationId xmlns:p14="http://schemas.microsoft.com/office/powerpoint/2010/main" val="30452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Videos or Podcasts</a:t>
            </a:r>
            <a:endParaRPr lang="en-US" dirty="0"/>
          </a:p>
        </p:txBody>
      </p:sp>
      <p:sp>
        <p:nvSpPr>
          <p:cNvPr id="3" name="Content Placeholder 2"/>
          <p:cNvSpPr>
            <a:spLocks noGrp="1"/>
          </p:cNvSpPr>
          <p:nvPr>
            <p:ph idx="1"/>
          </p:nvPr>
        </p:nvSpPr>
        <p:spPr/>
        <p:txBody>
          <a:bodyPr/>
          <a:lstStyle/>
          <a:p>
            <a:r>
              <a:rPr lang="en-US" dirty="0" smtClean="0"/>
              <a:t>Pick a software that you are comfortable using</a:t>
            </a:r>
          </a:p>
          <a:p>
            <a:r>
              <a:rPr lang="en-US" dirty="0" smtClean="0"/>
              <a:t>Free today might not be free tomorrow</a:t>
            </a:r>
          </a:p>
          <a:p>
            <a:r>
              <a:rPr lang="en-US" dirty="0" smtClean="0"/>
              <a:t>Less than 10 minute clips</a:t>
            </a:r>
          </a:p>
          <a:p>
            <a:r>
              <a:rPr lang="en-US" dirty="0" smtClean="0"/>
              <a:t>Keep to a single topic in a short time (</a:t>
            </a:r>
            <a:r>
              <a:rPr lang="en-US" dirty="0" err="1" smtClean="0"/>
              <a:t>Educause</a:t>
            </a:r>
            <a:r>
              <a:rPr lang="en-US" dirty="0" smtClean="0"/>
              <a:t>, 2012)</a:t>
            </a:r>
            <a:endParaRPr lang="en-US" dirty="0"/>
          </a:p>
        </p:txBody>
      </p:sp>
    </p:spTree>
    <p:extLst>
      <p:ext uri="{BB962C8B-B14F-4D97-AF65-F5344CB8AC3E}">
        <p14:creationId xmlns:p14="http://schemas.microsoft.com/office/powerpoint/2010/main" val="798060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with Podcast</a:t>
            </a:r>
            <a:endParaRPr lang="en-US" dirty="0"/>
          </a:p>
        </p:txBody>
      </p:sp>
      <p:sp>
        <p:nvSpPr>
          <p:cNvPr id="3" name="Content Placeholder 2"/>
          <p:cNvSpPr>
            <a:spLocks noGrp="1"/>
          </p:cNvSpPr>
          <p:nvPr>
            <p:ph idx="1"/>
          </p:nvPr>
        </p:nvSpPr>
        <p:spPr/>
        <p:txBody>
          <a:bodyPr/>
          <a:lstStyle/>
          <a:p>
            <a:r>
              <a:rPr lang="en-US" dirty="0" smtClean="0"/>
              <a:t>Import into D2L</a:t>
            </a:r>
          </a:p>
          <a:p>
            <a:pPr lvl="1"/>
            <a:r>
              <a:rPr lang="en-US" dirty="0" smtClean="0"/>
              <a:t>Select “Create file” and “Insert stuff”</a:t>
            </a:r>
          </a:p>
          <a:p>
            <a:r>
              <a:rPr lang="en-US" dirty="0" err="1" smtClean="0"/>
              <a:t>Youtube</a:t>
            </a:r>
            <a:endParaRPr lang="en-US" dirty="0" smtClean="0"/>
          </a:p>
          <a:p>
            <a:r>
              <a:rPr lang="en-US" dirty="0" err="1" smtClean="0"/>
              <a:t>Vimeo</a:t>
            </a:r>
            <a:endParaRPr lang="en-US" dirty="0"/>
          </a:p>
        </p:txBody>
      </p:sp>
    </p:spTree>
    <p:extLst>
      <p:ext uri="{BB962C8B-B14F-4D97-AF65-F5344CB8AC3E}">
        <p14:creationId xmlns:p14="http://schemas.microsoft.com/office/powerpoint/2010/main" val="972997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simulations instead of podcasts</a:t>
            </a:r>
            <a:endParaRPr lang="en-US" dirty="0"/>
          </a:p>
        </p:txBody>
      </p:sp>
      <p:sp>
        <p:nvSpPr>
          <p:cNvPr id="3" name="Content Placeholder 2"/>
          <p:cNvSpPr>
            <a:spLocks noGrp="1"/>
          </p:cNvSpPr>
          <p:nvPr>
            <p:ph idx="1"/>
          </p:nvPr>
        </p:nvSpPr>
        <p:spPr/>
        <p:txBody>
          <a:bodyPr/>
          <a:lstStyle/>
          <a:p>
            <a:r>
              <a:rPr lang="en-US" dirty="0">
                <a:hlinkClick r:id=""/>
              </a:rPr>
              <a:t>http://highered.mheducation.com/olcweb/cgi/pluginpop.cgi?it=swf::100%::100%::/sites/dl/free/0023654666/117354/Ideal_Nav.swf::</a:t>
            </a:r>
            <a:r>
              <a:rPr lang="en-US" dirty="0" smtClean="0">
                <a:hlinkClick r:id=""/>
              </a:rPr>
              <a:t>Ideal%20Gas%20Law%20Simulation</a:t>
            </a:r>
            <a:endParaRPr lang="en-US" dirty="0" smtClean="0"/>
          </a:p>
          <a:p>
            <a:endParaRPr lang="en-US" dirty="0"/>
          </a:p>
          <a:p>
            <a:r>
              <a:rPr lang="en-CA" u="sng" dirty="0">
                <a:hlinkClick r:id="rId2"/>
              </a:rPr>
              <a:t>http://forio.com/simulate/mit/cleanstart/simulation/index.html</a:t>
            </a:r>
            <a:endParaRPr lang="en-CA" dirty="0"/>
          </a:p>
          <a:p>
            <a:endParaRPr lang="en-US" dirty="0"/>
          </a:p>
        </p:txBody>
      </p:sp>
    </p:spTree>
    <p:extLst>
      <p:ext uri="{BB962C8B-B14F-4D97-AF65-F5344CB8AC3E}">
        <p14:creationId xmlns:p14="http://schemas.microsoft.com/office/powerpoint/2010/main" val="104725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Strategies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Using technology seamlessly and appropriately</a:t>
            </a:r>
          </a:p>
          <a:p>
            <a:pPr lvl="1"/>
            <a:r>
              <a:rPr lang="en-US" dirty="0" smtClean="0"/>
              <a:t>don</a:t>
            </a:r>
            <a:r>
              <a:rPr lang="fr-FR" dirty="0" smtClean="0"/>
              <a:t>’</a:t>
            </a:r>
            <a:r>
              <a:rPr lang="en-US" dirty="0" smtClean="0"/>
              <a:t>t just use it because it is there</a:t>
            </a:r>
          </a:p>
          <a:p>
            <a:r>
              <a:rPr lang="en-US" dirty="0" smtClean="0"/>
              <a:t>Use it more than once</a:t>
            </a:r>
          </a:p>
          <a:p>
            <a:r>
              <a:rPr lang="en-US" dirty="0" smtClean="0"/>
              <a:t>Students might have issues viewing or interacting with content</a:t>
            </a:r>
          </a:p>
          <a:p>
            <a:r>
              <a:rPr lang="en-US" dirty="0" smtClean="0"/>
              <a:t>Avoid barriers</a:t>
            </a:r>
          </a:p>
          <a:p>
            <a:pPr lvl="1"/>
            <a:r>
              <a:rPr lang="en-US" dirty="0"/>
              <a:t>S</a:t>
            </a:r>
            <a:r>
              <a:rPr lang="en-US" dirty="0" smtClean="0"/>
              <a:t>tudent </a:t>
            </a:r>
            <a:r>
              <a:rPr lang="en-US" dirty="0"/>
              <a:t>accounts </a:t>
            </a:r>
            <a:r>
              <a:rPr lang="en-US" dirty="0" smtClean="0"/>
              <a:t>(if </a:t>
            </a:r>
            <a:r>
              <a:rPr lang="en-US" dirty="0"/>
              <a:t>required </a:t>
            </a:r>
            <a:r>
              <a:rPr lang="en-US" dirty="0" smtClean="0"/>
              <a:t>reuse it)</a:t>
            </a:r>
          </a:p>
          <a:p>
            <a:pPr lvl="1"/>
            <a:r>
              <a:rPr lang="en-US" dirty="0" smtClean="0"/>
              <a:t>Software downloads and/or purchasing</a:t>
            </a:r>
          </a:p>
          <a:p>
            <a:pPr lvl="1"/>
            <a:r>
              <a:rPr lang="en-US" dirty="0" smtClean="0"/>
              <a:t>Special computer requirements</a:t>
            </a:r>
          </a:p>
          <a:p>
            <a:r>
              <a:rPr lang="en-US" dirty="0" smtClean="0"/>
              <a:t>Find what is out there</a:t>
            </a:r>
          </a:p>
          <a:p>
            <a:pPr lvl="1"/>
            <a:r>
              <a:rPr lang="en-US" dirty="0" smtClean="0"/>
              <a:t>Continuously survey what is available</a:t>
            </a:r>
          </a:p>
        </p:txBody>
      </p:sp>
    </p:spTree>
    <p:extLst>
      <p:ext uri="{BB962C8B-B14F-4D97-AF65-F5344CB8AC3E}">
        <p14:creationId xmlns:p14="http://schemas.microsoft.com/office/powerpoint/2010/main" val="1585782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Technology</a:t>
            </a:r>
            <a:endParaRPr lang="en-US" dirty="0"/>
          </a:p>
        </p:txBody>
      </p:sp>
      <p:sp>
        <p:nvSpPr>
          <p:cNvPr id="3" name="Content Placeholder 2"/>
          <p:cNvSpPr>
            <a:spLocks noGrp="1"/>
          </p:cNvSpPr>
          <p:nvPr>
            <p:ph idx="1"/>
          </p:nvPr>
        </p:nvSpPr>
        <p:spPr>
          <a:xfrm>
            <a:off x="364839" y="1517076"/>
            <a:ext cx="8502073" cy="4846782"/>
          </a:xfrm>
        </p:spPr>
        <p:txBody>
          <a:bodyPr>
            <a:normAutofit fontScale="85000" lnSpcReduction="20000"/>
          </a:bodyPr>
          <a:lstStyle/>
          <a:p>
            <a:r>
              <a:rPr lang="en-US" dirty="0" smtClean="0"/>
              <a:t>QuickTime screen recording</a:t>
            </a:r>
          </a:p>
          <a:p>
            <a:r>
              <a:rPr lang="en-US" dirty="0" err="1" smtClean="0"/>
              <a:t>Snagit</a:t>
            </a:r>
            <a:endParaRPr lang="en-US" dirty="0" smtClean="0"/>
          </a:p>
          <a:p>
            <a:r>
              <a:rPr lang="en-US" dirty="0" smtClean="0"/>
              <a:t>PowerPoint</a:t>
            </a:r>
          </a:p>
          <a:p>
            <a:r>
              <a:rPr lang="en-US" dirty="0" smtClean="0"/>
              <a:t>Adobe Connect Meeting</a:t>
            </a:r>
          </a:p>
          <a:p>
            <a:r>
              <a:rPr lang="en-US" dirty="0" err="1" smtClean="0"/>
              <a:t>Camtasia</a:t>
            </a:r>
            <a:endParaRPr lang="en-US" dirty="0" smtClean="0"/>
          </a:p>
          <a:p>
            <a:r>
              <a:rPr lang="en-US" dirty="0" smtClean="0"/>
              <a:t>MS Sway</a:t>
            </a:r>
          </a:p>
          <a:p>
            <a:r>
              <a:rPr lang="en-US" dirty="0" smtClean="0"/>
              <a:t>D2L video note (webcam up to 3 minutes)</a:t>
            </a:r>
          </a:p>
          <a:p>
            <a:r>
              <a:rPr lang="en-US" dirty="0" smtClean="0"/>
              <a:t>Apps</a:t>
            </a:r>
          </a:p>
          <a:p>
            <a:r>
              <a:rPr lang="en-US" dirty="0" smtClean="0"/>
              <a:t>Ted talks</a:t>
            </a:r>
          </a:p>
          <a:p>
            <a:r>
              <a:rPr lang="en-US" dirty="0" smtClean="0"/>
              <a:t>Khan academy</a:t>
            </a:r>
          </a:p>
          <a:p>
            <a:r>
              <a:rPr lang="en-US" dirty="0" smtClean="0"/>
              <a:t>MERLOT</a:t>
            </a:r>
            <a:endParaRPr lang="en-US" dirty="0"/>
          </a:p>
        </p:txBody>
      </p:sp>
    </p:spTree>
    <p:extLst>
      <p:ext uri="{BB962C8B-B14F-4D97-AF65-F5344CB8AC3E}">
        <p14:creationId xmlns:p14="http://schemas.microsoft.com/office/powerpoint/2010/main" val="4210382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Flipped Lesson</a:t>
            </a:r>
            <a:endParaRPr lang="en-US" dirty="0"/>
          </a:p>
        </p:txBody>
      </p:sp>
      <p:sp>
        <p:nvSpPr>
          <p:cNvPr id="3" name="Content Placeholder 2"/>
          <p:cNvSpPr>
            <a:spLocks noGrp="1"/>
          </p:cNvSpPr>
          <p:nvPr>
            <p:ph idx="1"/>
          </p:nvPr>
        </p:nvSpPr>
        <p:spPr>
          <a:xfrm>
            <a:off x="375560" y="1356905"/>
            <a:ext cx="8515350" cy="5352505"/>
          </a:xfrm>
        </p:spPr>
        <p:txBody>
          <a:bodyPr>
            <a:normAutofit fontScale="92500" lnSpcReduction="10000"/>
          </a:bodyPr>
          <a:lstStyle/>
          <a:p>
            <a:r>
              <a:rPr lang="en-US" dirty="0" smtClean="0"/>
              <a:t>Pick a topic or lesson you are familiar with</a:t>
            </a:r>
          </a:p>
          <a:p>
            <a:r>
              <a:rPr lang="en-US" dirty="0" smtClean="0"/>
              <a:t>Start planning a FLICS for that lesson</a:t>
            </a:r>
          </a:p>
          <a:p>
            <a:pPr lvl="1"/>
            <a:r>
              <a:rPr lang="en-US" dirty="0" smtClean="0"/>
              <a:t>What is the lesson objective?</a:t>
            </a:r>
          </a:p>
          <a:p>
            <a:pPr lvl="1"/>
            <a:r>
              <a:rPr lang="en-US" dirty="0" smtClean="0"/>
              <a:t>What content will you select?</a:t>
            </a:r>
          </a:p>
          <a:p>
            <a:pPr lvl="1"/>
            <a:r>
              <a:rPr lang="en-US" dirty="0" smtClean="0"/>
              <a:t>How will the online and class time be connected (Flow)?</a:t>
            </a:r>
          </a:p>
          <a:p>
            <a:pPr lvl="1"/>
            <a:r>
              <a:rPr lang="en-US" dirty="0" smtClean="0"/>
              <a:t>How will you assess students?</a:t>
            </a:r>
          </a:p>
          <a:p>
            <a:pPr lvl="1"/>
            <a:r>
              <a:rPr lang="en-US" dirty="0" smtClean="0"/>
              <a:t>Create/find a podcast/simulation</a:t>
            </a:r>
          </a:p>
          <a:p>
            <a:pPr lvl="1"/>
            <a:endParaRPr lang="en-US" dirty="0"/>
          </a:p>
          <a:p>
            <a:pPr marL="0" indent="0">
              <a:buNone/>
            </a:pPr>
            <a:r>
              <a:rPr lang="en-US" dirty="0" smtClean="0"/>
              <a:t>For the rest of the morning, work on your flipped lesson.  In the last 15 minutes, you will be asked to pair up and share your lesson to get initial feedback.</a:t>
            </a:r>
            <a:endParaRPr lang="en-US" dirty="0"/>
          </a:p>
        </p:txBody>
      </p:sp>
    </p:spTree>
    <p:extLst>
      <p:ext uri="{BB962C8B-B14F-4D97-AF65-F5344CB8AC3E}">
        <p14:creationId xmlns:p14="http://schemas.microsoft.com/office/powerpoint/2010/main" val="1778030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Homework for Day 2</a:t>
            </a:r>
          </a:p>
          <a:p>
            <a:r>
              <a:rPr lang="en-US" dirty="0" smtClean="0"/>
              <a:t>Create flipped lesson plan</a:t>
            </a:r>
          </a:p>
          <a:p>
            <a:r>
              <a:rPr lang="en-US" dirty="0" smtClean="0"/>
              <a:t>Create or find a short podcast/video/simulation to support your lesson</a:t>
            </a:r>
          </a:p>
          <a:p>
            <a:pPr marL="0" indent="0">
              <a:buNone/>
            </a:pPr>
            <a:r>
              <a:rPr lang="en-US" dirty="0" smtClean="0"/>
              <a:t>Day 2</a:t>
            </a:r>
          </a:p>
          <a:p>
            <a:r>
              <a:rPr lang="en-US" dirty="0" smtClean="0"/>
              <a:t>Present lesson plan to small groups and provide feedback</a:t>
            </a:r>
          </a:p>
          <a:p>
            <a:r>
              <a:rPr lang="en-US" dirty="0" smtClean="0"/>
              <a:t>Student assessment</a:t>
            </a:r>
          </a:p>
          <a:p>
            <a:r>
              <a:rPr lang="en-US" dirty="0" smtClean="0"/>
              <a:t>Flipped road blocks &amp; strategies</a:t>
            </a:r>
          </a:p>
          <a:p>
            <a:pPr marL="0" indent="0">
              <a:buNone/>
            </a:pP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7270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42825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5" name="Content Placeholder 4"/>
          <p:cNvSpPr>
            <a:spLocks noGrp="1"/>
          </p:cNvSpPr>
          <p:nvPr>
            <p:ph idx="1"/>
          </p:nvPr>
        </p:nvSpPr>
        <p:spPr/>
        <p:txBody>
          <a:bodyPr>
            <a:normAutofit fontScale="92500" lnSpcReduction="20000"/>
          </a:bodyPr>
          <a:lstStyle/>
          <a:p>
            <a:pPr marL="0" indent="0">
              <a:buNone/>
            </a:pPr>
            <a:r>
              <a:rPr lang="en-US" dirty="0" smtClean="0"/>
              <a:t>Flipped Learning is a pedagogical framework to facilitate meaningful student learning experiences using active learning strategies. A Flipped classroom has online interactive instruction, content exploration and student collaboration, while the classroom space is transformed into a interactive learning environment where the students work together and with the instructor to apply their knowledge and test their assumptions.</a:t>
            </a:r>
          </a:p>
          <a:p>
            <a:pPr marL="0" indent="0">
              <a:buNone/>
            </a:pPr>
            <a:endParaRPr lang="en-US" dirty="0" smtClean="0"/>
          </a:p>
          <a:p>
            <a:pPr marL="0" indent="0">
              <a:buNone/>
            </a:pPr>
            <a:r>
              <a:rPr lang="en-US" sz="1900" dirty="0" smtClean="0"/>
              <a:t>Adapted </a:t>
            </a:r>
            <a:r>
              <a:rPr lang="en-US" sz="1900" dirty="0"/>
              <a:t>from </a:t>
            </a:r>
            <a:r>
              <a:rPr lang="en-US" sz="1900" dirty="0" smtClean="0"/>
              <a:t>Flipped Learning Network, </a:t>
            </a:r>
            <a:br>
              <a:rPr lang="en-US" sz="1900" dirty="0" smtClean="0"/>
            </a:br>
            <a:r>
              <a:rPr lang="en-US" sz="1900" dirty="0" smtClean="0"/>
              <a:t>http</a:t>
            </a:r>
            <a:r>
              <a:rPr lang="en-US" sz="1900" dirty="0"/>
              <a:t>://</a:t>
            </a:r>
            <a:r>
              <a:rPr lang="en-US" sz="1900" dirty="0" err="1"/>
              <a:t>www.flippedlearning.org</a:t>
            </a:r>
            <a:r>
              <a:rPr lang="en-US" sz="1900" dirty="0"/>
              <a:t>/domain/46</a:t>
            </a:r>
          </a:p>
        </p:txBody>
      </p:sp>
    </p:spTree>
    <p:extLst>
      <p:ext uri="{BB962C8B-B14F-4D97-AF65-F5344CB8AC3E}">
        <p14:creationId xmlns:p14="http://schemas.microsoft.com/office/powerpoint/2010/main" val="2956368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Results</a:t>
            </a:r>
            <a:endParaRPr lang="en-US" dirty="0"/>
          </a:p>
        </p:txBody>
      </p:sp>
      <p:sp>
        <p:nvSpPr>
          <p:cNvPr id="3" name="Content Placeholder 2"/>
          <p:cNvSpPr>
            <a:spLocks noGrp="1"/>
          </p:cNvSpPr>
          <p:nvPr>
            <p:ph idx="1"/>
          </p:nvPr>
        </p:nvSpPr>
        <p:spPr/>
        <p:txBody>
          <a:bodyPr/>
          <a:lstStyle/>
          <a:p>
            <a:r>
              <a:rPr lang="en-US" dirty="0" smtClean="0"/>
              <a:t>Share results</a:t>
            </a:r>
          </a:p>
        </p:txBody>
      </p:sp>
    </p:spTree>
    <p:extLst>
      <p:ext uri="{BB962C8B-B14F-4D97-AF65-F5344CB8AC3E}">
        <p14:creationId xmlns:p14="http://schemas.microsoft.com/office/powerpoint/2010/main" val="1921143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students</a:t>
            </a:r>
            <a:endParaRPr lang="en-US" dirty="0"/>
          </a:p>
        </p:txBody>
      </p:sp>
      <p:sp>
        <p:nvSpPr>
          <p:cNvPr id="3" name="Content Placeholder 2"/>
          <p:cNvSpPr>
            <a:spLocks noGrp="1"/>
          </p:cNvSpPr>
          <p:nvPr>
            <p:ph idx="1"/>
          </p:nvPr>
        </p:nvSpPr>
        <p:spPr/>
        <p:txBody>
          <a:bodyPr>
            <a:normAutofit fontScale="85000" lnSpcReduction="20000"/>
          </a:bodyPr>
          <a:lstStyle/>
          <a:p>
            <a:pPr marL="514350" lvl="0" indent="-514350">
              <a:buFont typeface="+mj-lt"/>
              <a:buAutoNum type="arabicPeriod"/>
            </a:pPr>
            <a:r>
              <a:rPr lang="en-CA" dirty="0"/>
              <a:t>The prepared, who don’t see the point in attending the workshop and don’t come</a:t>
            </a:r>
            <a:endParaRPr lang="en-US" dirty="0"/>
          </a:p>
          <a:p>
            <a:pPr marL="514350" lvl="0" indent="-514350">
              <a:buFont typeface="+mj-lt"/>
              <a:buAutoNum type="arabicPeriod"/>
            </a:pPr>
            <a:r>
              <a:rPr lang="en-CA" dirty="0"/>
              <a:t>The prepared who come to the workshop annoyed at having to seemingly do more work</a:t>
            </a:r>
            <a:endParaRPr lang="en-US" dirty="0"/>
          </a:p>
          <a:p>
            <a:pPr marL="514350" lvl="0" indent="-514350">
              <a:buFont typeface="+mj-lt"/>
              <a:buAutoNum type="arabicPeriod"/>
            </a:pPr>
            <a:r>
              <a:rPr lang="en-CA" dirty="0"/>
              <a:t>Prepared who come to the workshop ready </a:t>
            </a:r>
            <a:r>
              <a:rPr lang="en-CA" dirty="0" smtClean="0"/>
              <a:t>to engage and learn</a:t>
            </a:r>
            <a:endParaRPr lang="en-US" dirty="0"/>
          </a:p>
          <a:p>
            <a:pPr marL="514350" lvl="0" indent="-514350">
              <a:buFont typeface="+mj-lt"/>
              <a:buAutoNum type="arabicPeriod"/>
            </a:pPr>
            <a:r>
              <a:rPr lang="en-CA" dirty="0"/>
              <a:t>Underprepared who tried but didn’t understand the content and come frustrated and an/or anxious of underperformance in class</a:t>
            </a:r>
            <a:endParaRPr lang="en-US" dirty="0"/>
          </a:p>
          <a:p>
            <a:pPr marL="514350" lvl="0" indent="-514350">
              <a:buFont typeface="+mj-lt"/>
              <a:buAutoNum type="arabicPeriod"/>
            </a:pPr>
            <a:r>
              <a:rPr lang="en-CA" dirty="0"/>
              <a:t>Underprepared who didn’t try and come to learn what you expected them to learn in advance</a:t>
            </a:r>
            <a:endParaRPr lang="en-US" dirty="0"/>
          </a:p>
          <a:p>
            <a:pPr marL="514350" lvl="0" indent="-514350">
              <a:buFont typeface="+mj-lt"/>
              <a:buAutoNum type="arabicPeriod"/>
            </a:pPr>
            <a:r>
              <a:rPr lang="en-CA" dirty="0"/>
              <a:t>Underprepared who did not come</a:t>
            </a:r>
            <a:endParaRPr lang="en-US" dirty="0"/>
          </a:p>
          <a:p>
            <a:endParaRPr lang="en-US" dirty="0"/>
          </a:p>
        </p:txBody>
      </p:sp>
    </p:spTree>
    <p:extLst>
      <p:ext uri="{BB962C8B-B14F-4D97-AF65-F5344CB8AC3E}">
        <p14:creationId xmlns:p14="http://schemas.microsoft.com/office/powerpoint/2010/main" val="16933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
                                            <p:txEl>
                                              <p:pRg st="5" end="5"/>
                                            </p:txEl>
                                          </p:spTgt>
                                        </p:tgtEl>
                                      </p:cBhvr>
                                    </p:animEffect>
                                    <p:set>
                                      <p:cBhvr>
                                        <p:cTn id="12"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FLICS?</a:t>
            </a:r>
            <a:endParaRPr lang="en-US" dirty="0"/>
          </a:p>
        </p:txBody>
      </p:sp>
      <p:sp>
        <p:nvSpPr>
          <p:cNvPr id="3" name="Content Placeholder 2"/>
          <p:cNvSpPr>
            <a:spLocks noGrp="1"/>
          </p:cNvSpPr>
          <p:nvPr>
            <p:ph idx="1"/>
          </p:nvPr>
        </p:nvSpPr>
        <p:spPr/>
        <p:txBody>
          <a:bodyPr/>
          <a:lstStyle/>
          <a:p>
            <a:pPr marL="0" indent="0" algn="ctr">
              <a:buNone/>
            </a:pPr>
            <a:r>
              <a:rPr lang="en-US" sz="4000" dirty="0" smtClean="0"/>
              <a:t>Flipped Learning-Centered Interactive Classroom Strategy</a:t>
            </a:r>
          </a:p>
          <a:p>
            <a:pPr marL="0" indent="0">
              <a:buNone/>
            </a:pPr>
            <a:endParaRPr lang="en-US" dirty="0"/>
          </a:p>
          <a:p>
            <a:pPr marL="0" indent="0">
              <a:buNone/>
            </a:pPr>
            <a:r>
              <a:rPr lang="en-US" dirty="0" smtClean="0"/>
              <a:t>A sequential model to plan and create </a:t>
            </a:r>
            <a:r>
              <a:rPr lang="en-US" dirty="0" err="1" smtClean="0"/>
              <a:t>microflips</a:t>
            </a:r>
            <a:r>
              <a:rPr lang="en-US" dirty="0" smtClean="0"/>
              <a:t> or a flipped classroom</a:t>
            </a:r>
            <a:endParaRPr lang="en-US" dirty="0"/>
          </a:p>
        </p:txBody>
      </p:sp>
    </p:spTree>
    <p:extLst>
      <p:ext uri="{BB962C8B-B14F-4D97-AF65-F5344CB8AC3E}">
        <p14:creationId xmlns:p14="http://schemas.microsoft.com/office/powerpoint/2010/main" val="3894240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44531</TotalTime>
  <Words>2041</Words>
  <Application>Microsoft Macintosh PowerPoint</Application>
  <PresentationFormat>On-screen Show (4:3)</PresentationFormat>
  <Paragraphs>350</Paragraphs>
  <Slides>39</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Calibri</vt:lpstr>
      <vt:lpstr>Calibri Light</vt:lpstr>
      <vt:lpstr>Arial</vt:lpstr>
      <vt:lpstr>Office Theme</vt:lpstr>
      <vt:lpstr>Small FLICS to Big Flips</vt:lpstr>
      <vt:lpstr>Outcomes</vt:lpstr>
      <vt:lpstr>Agenda</vt:lpstr>
      <vt:lpstr>Agenda</vt:lpstr>
      <vt:lpstr>Norms</vt:lpstr>
      <vt:lpstr>Definition</vt:lpstr>
      <vt:lpstr>Survey Results</vt:lpstr>
      <vt:lpstr>Your students</vt:lpstr>
      <vt:lpstr>What is FLICS?</vt:lpstr>
      <vt:lpstr>Literature Review</vt:lpstr>
      <vt:lpstr>PowerPoint Presentation</vt:lpstr>
      <vt:lpstr>PowerPoint Presentation</vt:lpstr>
      <vt:lpstr>7 principles of effective teaching and learning</vt:lpstr>
      <vt:lpstr>Initial Thoughts?</vt:lpstr>
      <vt:lpstr>FLOW</vt:lpstr>
      <vt:lpstr>PowerPoint Presentation</vt:lpstr>
      <vt:lpstr>PowerPoint Presentation</vt:lpstr>
      <vt:lpstr>PowerPoint Presentation</vt:lpstr>
      <vt:lpstr>Flow in a typical class (50 min)</vt:lpstr>
      <vt:lpstr>Linking FLICS</vt:lpstr>
      <vt:lpstr>PowerPoint Presentation</vt:lpstr>
      <vt:lpstr>Question</vt:lpstr>
      <vt:lpstr>Online Content</vt:lpstr>
      <vt:lpstr>Question</vt:lpstr>
      <vt:lpstr>Online Activities</vt:lpstr>
      <vt:lpstr>Activity</vt:lpstr>
      <vt:lpstr>In class problem solving</vt:lpstr>
      <vt:lpstr>Online After Class</vt:lpstr>
      <vt:lpstr>The Steps</vt:lpstr>
      <vt:lpstr>Rule of Thirds</vt:lpstr>
      <vt:lpstr>Take a Picture!</vt:lpstr>
      <vt:lpstr>PowerPoint Presentation</vt:lpstr>
      <vt:lpstr>Example Podcast</vt:lpstr>
      <vt:lpstr>Creating Videos or Podcasts</vt:lpstr>
      <vt:lpstr>What to do with Podcast</vt:lpstr>
      <vt:lpstr>Using simulations instead of podcasts</vt:lpstr>
      <vt:lpstr>Technology Strategies</vt:lpstr>
      <vt:lpstr>Examples of Technology</vt:lpstr>
      <vt:lpstr>Your Flipped Lesson</vt:lpstr>
    </vt:vector>
  </TitlesOfParts>
  <Company>Taylor Institute for Teaching and Learning</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Kelly</dc:creator>
  <cp:lastModifiedBy>Microsoft Office User</cp:lastModifiedBy>
  <cp:revision>208</cp:revision>
  <dcterms:created xsi:type="dcterms:W3CDTF">2014-10-10T20:09:51Z</dcterms:created>
  <dcterms:modified xsi:type="dcterms:W3CDTF">2016-10-27T22:37:31Z</dcterms:modified>
</cp:coreProperties>
</file>